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sldIdLst>
    <p:sldId id="267" r:id="rId2"/>
    <p:sldId id="646" r:id="rId3"/>
    <p:sldId id="648" r:id="rId4"/>
    <p:sldId id="268" r:id="rId5"/>
    <p:sldId id="647" r:id="rId6"/>
    <p:sldId id="271" r:id="rId7"/>
    <p:sldId id="275" r:id="rId8"/>
    <p:sldId id="277" r:id="rId9"/>
  </p:sldIdLst>
  <p:sldSz cx="25600025" cy="14400213"/>
  <p:notesSz cx="8229600" cy="82296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Arial Unicode MS" panose="020B0604020202020204" charset="-128"/>
      <p:regular r:id="rId15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5039" userDrawn="1">
          <p15:clr>
            <a:srgbClr val="A4A3A4"/>
          </p15:clr>
        </p15:guide>
        <p15:guide id="2" pos="67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35" autoAdjust="0"/>
  </p:normalViewPr>
  <p:slideViewPr>
    <p:cSldViewPr>
      <p:cViewPr varScale="1">
        <p:scale>
          <a:sx n="37" d="100"/>
          <a:sy n="37" d="100"/>
        </p:scale>
        <p:origin x="372" y="66"/>
      </p:cViewPr>
      <p:guideLst>
        <p:guide orient="horz" pos="5039"/>
        <p:guide pos="67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A999A-2FD8-48A7-8CBB-BAD62A64FF81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644650" y="1028700"/>
            <a:ext cx="4940300" cy="2778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822325" y="3960813"/>
            <a:ext cx="6584950" cy="32400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816850"/>
            <a:ext cx="356552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660900" y="7816850"/>
            <a:ext cx="3567113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B0AA6-C73A-4C45-BF57-14CB028BF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2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666" algn="just">
              <a:spcBef>
                <a:spcPts val="131"/>
              </a:spcBef>
            </a:pPr>
            <a:r>
              <a:rPr lang="es-ES" sz="5400" b="1" dirty="0" smtClean="0">
                <a:latin typeface="Arial Unicode MS"/>
                <a:cs typeface="Arial Unicode MS"/>
              </a:rPr>
              <a:t>Capitulo</a:t>
            </a:r>
            <a:r>
              <a:rPr lang="es-ES" sz="5400" b="1" spc="327" dirty="0" smtClean="0">
                <a:latin typeface="Arial Unicode MS"/>
                <a:cs typeface="Arial Unicode MS"/>
              </a:rPr>
              <a:t> </a:t>
            </a:r>
            <a:r>
              <a:rPr lang="es-ES" sz="5400" b="1" spc="-66" dirty="0" smtClean="0">
                <a:latin typeface="Arial Unicode MS"/>
                <a:cs typeface="Arial Unicode MS"/>
              </a:rPr>
              <a:t>2 </a:t>
            </a:r>
            <a:r>
              <a:rPr lang="es-ES" sz="5400" b="1" spc="-12" dirty="0" smtClean="0">
                <a:latin typeface="Arial Unicode MS"/>
                <a:cs typeface="Arial Unicode MS"/>
              </a:rPr>
              <a:t>Subestaciones</a:t>
            </a:r>
          </a:p>
          <a:p>
            <a:pPr marL="16666" algn="just">
              <a:spcBef>
                <a:spcPts val="131"/>
              </a:spcBef>
            </a:pPr>
            <a:endParaRPr lang="es-ES" sz="2800" spc="-12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2.1</a:t>
            </a:r>
            <a:r>
              <a:rPr lang="es-ES" sz="2800" b="1" spc="-12" dirty="0" smtClean="0">
                <a:latin typeface="Arial Unicode MS"/>
                <a:cs typeface="Arial Unicode MS"/>
              </a:rPr>
              <a:t> INTRODUCCION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689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subestación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punto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unión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distribución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transmisión.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spc="-33" dirty="0" smtClean="0">
                <a:latin typeface="Arial Unicode MS"/>
                <a:cs typeface="Arial Unicode MS"/>
              </a:rPr>
              <a:t>Las</a:t>
            </a:r>
            <a:r>
              <a:rPr lang="es-ES" sz="2800" spc="26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subestaciones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para: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marL="455712" marR="1981520" indent="-207397" algn="just"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Cambiar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circuitos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controlar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flujo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energía</a:t>
            </a:r>
            <a:r>
              <a:rPr lang="es-ES" sz="2800" b="1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</a:p>
          <a:p>
            <a:pPr marL="455712" marR="1981520" indent="-207397" algn="just"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Aislar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secciones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defectuosas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ES" sz="2800" b="1" spc="7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</a:p>
          <a:p>
            <a:pPr marL="455712" marR="1981520" indent="-207397" algn="just"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Dividir</a:t>
            </a:r>
            <a:r>
              <a:rPr lang="es-ES" sz="2800" b="1" spc="66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3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ES" sz="2800" b="1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ES" sz="2800" b="1" spc="9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ES" sz="2800" b="1" spc="9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mantener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ES" sz="2800" b="1" spc="9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niveles</a:t>
            </a:r>
            <a:r>
              <a:rPr lang="es-ES" sz="2800" b="1" spc="9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ES" sz="28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falla</a:t>
            </a:r>
            <a:r>
              <a:rPr lang="es-ES" sz="2800" b="1" spc="99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</a:p>
          <a:p>
            <a:pPr marL="455712" marR="1981520" indent="-207397" algn="just"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Proporcionar</a:t>
            </a:r>
            <a:r>
              <a:rPr lang="es-ES" sz="2800" b="1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flexibilidad</a:t>
            </a:r>
            <a:r>
              <a:rPr lang="es-ES" sz="2800" b="1" spc="157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</a:t>
            </a:r>
            <a:r>
              <a:rPr lang="es-ES" sz="28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</a:p>
          <a:p>
            <a:pPr marL="248315" marR="1981520" algn="just">
              <a:spcBef>
                <a:spcPts val="125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322"/>
              </a:spcBef>
            </a:pPr>
            <a:r>
              <a:rPr lang="es-ES" sz="2800" spc="-12" dirty="0" smtClean="0">
                <a:latin typeface="Arial Unicode MS"/>
                <a:cs typeface="Arial Unicode MS"/>
              </a:rPr>
              <a:t>Las</a:t>
            </a:r>
            <a:r>
              <a:rPr lang="es-ES" sz="2800" spc="7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subestaciones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ser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7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dos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tipos: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86"/>
              </a:spcBef>
            </a:pPr>
            <a:endParaRPr lang="es-ES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/>
              <a:cs typeface="Arial Unicode MS"/>
            </a:endParaRPr>
          </a:p>
          <a:p>
            <a:pPr marL="387142" lvl="2" indent="-147483" algn="just">
              <a:spcBef>
                <a:spcPts val="7"/>
              </a:spcBef>
              <a:buAutoNum type="arabicPeriod"/>
              <a:tabLst>
                <a:tab pos="981681" algn="l"/>
              </a:tabLst>
            </a:pPr>
            <a:r>
              <a:rPr lang="es-E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Subestación</a:t>
            </a:r>
            <a:r>
              <a:rPr lang="es-ES" sz="2800" b="1" i="1" spc="9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E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aislada</a:t>
            </a:r>
            <a:r>
              <a:rPr lang="es-ES" sz="2800" b="1" i="1" spc="99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E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en</a:t>
            </a:r>
            <a:r>
              <a:rPr lang="es-ES" sz="2800" b="1" i="1" spc="99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E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aire</a:t>
            </a:r>
            <a:r>
              <a:rPr lang="es-ES" sz="2800" b="1" i="1" spc="9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ES" sz="2800" b="1" i="1" spc="-12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(AIS)</a:t>
            </a:r>
            <a:endParaRPr lang="es-ES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/>
              <a:cs typeface="Arial Unicode MS"/>
            </a:endParaRPr>
          </a:p>
          <a:p>
            <a:pPr marL="387142" lvl="2" indent="-147483" algn="just">
              <a:spcBef>
                <a:spcPts val="308"/>
              </a:spcBef>
              <a:buAutoNum type="arabicPeriod"/>
              <a:tabLst>
                <a:tab pos="981681" algn="l"/>
              </a:tabLst>
            </a:pPr>
            <a:r>
              <a:rPr lang="es-E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Subestación</a:t>
            </a:r>
            <a:r>
              <a:rPr lang="es-ES" sz="2800" b="1" i="1" spc="72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E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aislada</a:t>
            </a:r>
            <a:r>
              <a:rPr lang="es-ES" sz="2800" b="1" i="1" spc="72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E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en</a:t>
            </a:r>
            <a:r>
              <a:rPr lang="es-ES" sz="2800" b="1" i="1" spc="78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E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gas</a:t>
            </a:r>
            <a:r>
              <a:rPr lang="es-ES" sz="2800" b="1" i="1" spc="72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ES" sz="2800" b="1" i="1" spc="-12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(GIS)</a:t>
            </a:r>
          </a:p>
          <a:p>
            <a:pPr marL="164154" indent="-147488" algn="just">
              <a:spcBef>
                <a:spcPts val="308"/>
              </a:spcBef>
              <a:buAutoNum type="arabicPeriod"/>
              <a:tabLst>
                <a:tab pos="164988" algn="l"/>
              </a:tabLst>
            </a:pPr>
            <a:endParaRPr lang="es-ES" sz="2800" b="1" i="1" spc="-12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2.2</a:t>
            </a:r>
            <a:r>
              <a:rPr lang="es-ES" sz="2800" b="1" spc="-20" dirty="0" smtClean="0">
                <a:latin typeface="Arial Unicode MS"/>
                <a:cs typeface="Arial Unicode MS"/>
              </a:rPr>
              <a:t> </a:t>
            </a:r>
            <a:r>
              <a:rPr lang="es-ES" sz="2800" b="1" spc="-33" dirty="0" smtClean="0">
                <a:latin typeface="Arial Unicode MS"/>
                <a:cs typeface="Arial Unicode MS"/>
              </a:rPr>
              <a:t>DIAGRAMAS</a:t>
            </a:r>
            <a:r>
              <a:rPr lang="es-ES" sz="2800" b="1" spc="-12" dirty="0" smtClean="0">
                <a:latin typeface="Arial Unicode MS"/>
                <a:cs typeface="Arial Unicode MS"/>
              </a:rPr>
              <a:t> </a:t>
            </a:r>
            <a:r>
              <a:rPr lang="es-ES" sz="2800" b="1" spc="-86" dirty="0" smtClean="0">
                <a:latin typeface="Arial Unicode MS"/>
                <a:cs typeface="Arial Unicode MS"/>
              </a:rPr>
              <a:t>ELÉCTRICOS</a:t>
            </a:r>
            <a:r>
              <a:rPr lang="es-ES" sz="2800" b="1" spc="-12" dirty="0" smtClean="0">
                <a:latin typeface="Arial Unicode MS"/>
                <a:cs typeface="Arial Unicode MS"/>
              </a:rPr>
              <a:t> </a:t>
            </a:r>
            <a:r>
              <a:rPr lang="es-ES" sz="2800" b="1" spc="-78" dirty="0" smtClean="0">
                <a:latin typeface="Arial Unicode MS"/>
                <a:cs typeface="Arial Unicode MS"/>
              </a:rPr>
              <a:t>DE</a:t>
            </a:r>
            <a:r>
              <a:rPr lang="es-ES" sz="2800" b="1" spc="-12" dirty="0" smtClean="0">
                <a:latin typeface="Arial Unicode MS"/>
                <a:cs typeface="Arial Unicode MS"/>
              </a:rPr>
              <a:t> </a:t>
            </a:r>
            <a:r>
              <a:rPr lang="es-ES" sz="2800" b="1" spc="-26" dirty="0" smtClean="0">
                <a:latin typeface="Arial Unicode MS"/>
                <a:cs typeface="Arial Unicode MS"/>
              </a:rPr>
              <a:t>LA</a:t>
            </a:r>
            <a:r>
              <a:rPr lang="es-ES" sz="2800" b="1" spc="-20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SUBESTACIÓN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5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diagramas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eléctricos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subestación</a:t>
            </a:r>
            <a:r>
              <a:rPr lang="es-ES" sz="2800" spc="16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incluyen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diagramas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unifilares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spc="-46" dirty="0" smtClean="0">
                <a:latin typeface="Arial Unicode MS"/>
                <a:cs typeface="Arial Unicode MS"/>
              </a:rPr>
              <a:t>(SLD)</a:t>
            </a:r>
            <a:r>
              <a:rPr lang="es-ES" sz="2800" spc="170" dirty="0" smtClean="0">
                <a:latin typeface="Arial Unicode MS"/>
                <a:cs typeface="Arial Unicode MS"/>
              </a:rPr>
              <a:t> </a:t>
            </a:r>
            <a:r>
              <a:rPr lang="es-ES" sz="2800" spc="-33" dirty="0" smtClean="0">
                <a:latin typeface="Arial Unicode MS"/>
                <a:cs typeface="Arial Unicode MS"/>
              </a:rPr>
              <a:t>que</a:t>
            </a:r>
            <a:r>
              <a:rPr lang="es-ES" sz="2800" dirty="0" smtClean="0">
                <a:latin typeface="Arial Unicode MS"/>
                <a:cs typeface="Arial Unicode MS"/>
              </a:rPr>
              <a:t> representan</a:t>
            </a:r>
            <a:r>
              <a:rPr lang="es-ES" sz="2800" spc="2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2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diagrama</a:t>
            </a:r>
            <a:r>
              <a:rPr lang="es-ES" sz="2800" spc="2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24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cableado</a:t>
            </a:r>
            <a:r>
              <a:rPr lang="es-ES" sz="2800" spc="2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trifásico</a:t>
            </a:r>
            <a:r>
              <a:rPr lang="es-ES" sz="2800" spc="2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utilizando</a:t>
            </a:r>
            <a:r>
              <a:rPr lang="es-ES" sz="2800" spc="24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2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diagrama</a:t>
            </a:r>
            <a:r>
              <a:rPr lang="es-ES" sz="2800" spc="24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unifilar.</a:t>
            </a:r>
            <a:r>
              <a:rPr lang="es-ES" sz="2800" spc="243" dirty="0" smtClean="0">
                <a:latin typeface="Arial Unicode MS"/>
                <a:cs typeface="Arial Unicode MS"/>
              </a:rPr>
              <a:t> </a:t>
            </a:r>
            <a:r>
              <a:rPr lang="es-ES" sz="2800" spc="-26" dirty="0" smtClean="0">
                <a:latin typeface="Arial Unicode MS"/>
                <a:cs typeface="Arial Unicode MS"/>
              </a:rPr>
              <a:t>Esto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debe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tres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fases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son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similares.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También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encontrar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diagramas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33" dirty="0" smtClean="0">
                <a:latin typeface="Arial Unicode MS"/>
                <a:cs typeface="Arial Unicode MS"/>
              </a:rPr>
              <a:t>que</a:t>
            </a:r>
            <a:r>
              <a:rPr lang="es-ES" sz="2800" dirty="0" smtClean="0">
                <a:latin typeface="Arial Unicode MS"/>
                <a:cs typeface="Arial Unicode MS"/>
              </a:rPr>
              <a:t> representan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relés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protección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detalle,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llamados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59" dirty="0" smtClean="0">
                <a:latin typeface="Arial Unicode MS"/>
                <a:cs typeface="Arial Unicode MS"/>
              </a:rPr>
              <a:t>SLD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protección.</a:t>
            </a:r>
          </a:p>
          <a:p>
            <a:pPr marL="16666" marR="6666" algn="just">
              <a:spcBef>
                <a:spcPts val="755"/>
              </a:spcBef>
            </a:pPr>
            <a:endParaRPr lang="es-ES" sz="2800" spc="-12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2.2.1</a:t>
            </a:r>
            <a:r>
              <a:rPr lang="es-ES" sz="2800" b="1" spc="86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Diagrama</a:t>
            </a:r>
            <a:r>
              <a:rPr lang="es-ES" sz="2800" b="1" spc="86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unifilar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74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spc="-59" dirty="0" smtClean="0">
                <a:latin typeface="Arial Unicode MS"/>
                <a:cs typeface="Arial Unicode MS"/>
              </a:rPr>
              <a:t>SLD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relación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general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entre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componentes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circuitos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eléctricos</a:t>
            </a:r>
            <a:r>
              <a:rPr lang="es-ES" sz="2800" dirty="0" smtClean="0">
                <a:latin typeface="Arial Unicode MS"/>
                <a:cs typeface="Arial Unicode MS"/>
              </a:rPr>
              <a:t> utilizando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líneas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simples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símbolos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gráficos,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por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ejemplo,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que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la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138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spc="-2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2.1</a:t>
            </a:r>
            <a:r>
              <a:rPr lang="es-ES" sz="2800" spc="-26" dirty="0" smtClean="0">
                <a:latin typeface="Arial Unicode MS"/>
                <a:cs typeface="Arial Unicode MS"/>
              </a:rPr>
              <a:t>.</a:t>
            </a:r>
            <a:r>
              <a:rPr lang="es-ES" sz="2800" dirty="0" smtClean="0">
                <a:latin typeface="Arial Unicode MS"/>
                <a:cs typeface="Arial Unicode MS"/>
              </a:rPr>
              <a:t> Un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ejemplo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spc="-59" dirty="0" smtClean="0">
                <a:latin typeface="Arial Unicode MS"/>
                <a:cs typeface="Arial Unicode MS"/>
              </a:rPr>
              <a:t>SLD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protección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118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la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125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spc="-2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2.2</a:t>
            </a:r>
            <a:r>
              <a:rPr lang="es-ES" sz="2800" spc="-26" dirty="0" smtClean="0">
                <a:latin typeface="Arial Unicode MS"/>
                <a:cs typeface="Arial Unicode MS"/>
              </a:rPr>
              <a:t>.</a:t>
            </a:r>
          </a:p>
          <a:p>
            <a:pPr marL="16666" marR="6666" algn="just">
              <a:spcBef>
                <a:spcPts val="774"/>
              </a:spcBef>
            </a:pPr>
            <a:endParaRPr lang="es-ES" sz="2800" spc="-26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2.2.2</a:t>
            </a:r>
            <a:r>
              <a:rPr lang="es-ES" sz="2800" b="1" spc="165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Diagrama</a:t>
            </a:r>
            <a:r>
              <a:rPr lang="es-ES" sz="2800" b="1" spc="170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esquemático</a:t>
            </a:r>
            <a:r>
              <a:rPr lang="es-ES" sz="2800" b="1" spc="170" dirty="0" smtClean="0">
                <a:latin typeface="Arial Unicode MS"/>
                <a:cs typeface="Arial Unicode MS"/>
              </a:rPr>
              <a:t> </a:t>
            </a:r>
            <a:r>
              <a:rPr lang="es-ES" sz="2800" b="1" spc="111" dirty="0" smtClean="0">
                <a:latin typeface="Arial Unicode MS"/>
                <a:cs typeface="Arial Unicode MS"/>
              </a:rPr>
              <a:t>/</a:t>
            </a:r>
            <a:r>
              <a:rPr lang="es-ES" sz="2800" b="1" spc="165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elemental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35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diagrama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esquemático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elemental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muestra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conexiones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eléctricas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las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funciones</a:t>
            </a:r>
            <a:r>
              <a:rPr lang="es-ES" sz="2800" dirty="0" smtClean="0">
                <a:latin typeface="Arial Unicode MS"/>
                <a:cs typeface="Arial Unicode MS"/>
              </a:rPr>
              <a:t> de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9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circuito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específico.</a:t>
            </a:r>
            <a:r>
              <a:rPr lang="es-ES" sz="2800" spc="9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Estos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9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ver</a:t>
            </a:r>
            <a:r>
              <a:rPr lang="es-ES" sz="2800" spc="99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 la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91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2.3</a:t>
            </a:r>
            <a:r>
              <a:rPr lang="es-ES" sz="2800" spc="99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(Diagrama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elemental</a:t>
            </a:r>
            <a:r>
              <a:rPr lang="es-ES" sz="2800" dirty="0" smtClean="0">
                <a:latin typeface="Arial Unicode MS"/>
                <a:cs typeface="Arial Unicode MS"/>
              </a:rPr>
              <a:t> esquemático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spc="-59" dirty="0" smtClean="0">
                <a:latin typeface="Arial Unicode MS"/>
                <a:cs typeface="Arial Unicode MS"/>
              </a:rPr>
              <a:t>CA)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y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144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2.4</a:t>
            </a:r>
            <a:r>
              <a:rPr lang="es-ES" sz="2800" spc="144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(Diagrama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elemental</a:t>
            </a:r>
            <a:r>
              <a:rPr lang="es-ES" sz="2800" spc="14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esquemático</a:t>
            </a:r>
            <a:r>
              <a:rPr lang="es-ES" sz="2800" spc="150" dirty="0" smtClean="0">
                <a:latin typeface="Arial Unicode MS"/>
                <a:cs typeface="Arial Unicode MS"/>
              </a:rPr>
              <a:t> </a:t>
            </a:r>
            <a:r>
              <a:rPr lang="es-ES" sz="2800" spc="-26" dirty="0" smtClean="0">
                <a:latin typeface="Arial Unicode MS"/>
                <a:cs typeface="Arial Unicode MS"/>
              </a:rPr>
              <a:t>DC).</a:t>
            </a:r>
            <a:endParaRPr lang="es-ES" sz="2800" dirty="0" smtClean="0"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0AA6-C73A-4C45-BF57-14CB028BF8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09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666" algn="just"/>
            <a:r>
              <a:rPr lang="es-AR" sz="1200" b="1" dirty="0" smtClean="0">
                <a:latin typeface="Arial Unicode MS"/>
                <a:cs typeface="Arial Unicode MS"/>
              </a:rPr>
              <a:t>2.3</a:t>
            </a:r>
            <a:r>
              <a:rPr lang="es-AR" sz="1200" b="1" spc="-7" dirty="0" smtClean="0">
                <a:latin typeface="Arial Unicode MS"/>
                <a:cs typeface="Arial Unicode MS"/>
              </a:rPr>
              <a:t> </a:t>
            </a:r>
            <a:r>
              <a:rPr lang="es-AR" sz="1200" b="1" spc="-52" dirty="0" smtClean="0">
                <a:latin typeface="Arial Unicode MS"/>
                <a:cs typeface="Arial Unicode MS"/>
              </a:rPr>
              <a:t>DISEÑOS</a:t>
            </a:r>
            <a:r>
              <a:rPr lang="es-AR" sz="1200" b="1" spc="-7" dirty="0" smtClean="0">
                <a:latin typeface="Arial Unicode MS"/>
                <a:cs typeface="Arial Unicode MS"/>
              </a:rPr>
              <a:t> </a:t>
            </a:r>
            <a:r>
              <a:rPr lang="es-AR" sz="1200" b="1" spc="-86" dirty="0" smtClean="0">
                <a:latin typeface="Arial Unicode MS"/>
                <a:cs typeface="Arial Unicode MS"/>
              </a:rPr>
              <a:t>DE</a:t>
            </a:r>
            <a:r>
              <a:rPr lang="es-AR" sz="1200" b="1" dirty="0" smtClean="0">
                <a:latin typeface="Arial Unicode MS"/>
                <a:cs typeface="Arial Unicode MS"/>
              </a:rPr>
              <a:t> </a:t>
            </a:r>
            <a:r>
              <a:rPr lang="es-AR" sz="1200" b="1" spc="-72" dirty="0" smtClean="0">
                <a:latin typeface="Arial Unicode MS"/>
                <a:cs typeface="Arial Unicode MS"/>
              </a:rPr>
              <a:t>SUBESTACIONES</a:t>
            </a:r>
            <a:r>
              <a:rPr lang="es-AR" sz="1200" b="1" spc="-7" dirty="0" smtClean="0">
                <a:latin typeface="Arial Unicode MS"/>
                <a:cs typeface="Arial Unicode MS"/>
              </a:rPr>
              <a:t> </a:t>
            </a:r>
            <a:r>
              <a:rPr lang="es-AR" sz="1200" b="1" spc="-150" dirty="0" smtClean="0">
                <a:latin typeface="Arial Unicode MS"/>
                <a:cs typeface="Arial Unicode MS"/>
              </a:rPr>
              <a:t>Y</a:t>
            </a:r>
            <a:r>
              <a:rPr lang="es-AR" sz="1200" b="1" dirty="0" smtClean="0">
                <a:latin typeface="Arial Unicode MS"/>
                <a:cs typeface="Arial Unicode MS"/>
              </a:rPr>
              <a:t> </a:t>
            </a:r>
            <a:r>
              <a:rPr lang="es-AR" sz="1200" b="1" spc="-12" dirty="0" smtClean="0">
                <a:latin typeface="Arial Unicode MS"/>
                <a:cs typeface="Arial Unicode MS"/>
              </a:rPr>
              <a:t>BARRAS</a:t>
            </a:r>
          </a:p>
          <a:p>
            <a:pPr marL="16666" algn="just"/>
            <a:endParaRPr lang="es-AR" sz="1200" b="1" dirty="0" smtClean="0">
              <a:latin typeface="Arial Unicode MS"/>
              <a:cs typeface="Arial Unicode MS"/>
            </a:endParaRPr>
          </a:p>
          <a:p>
            <a:pPr marL="16666" marR="57496" algn="just">
              <a:spcBef>
                <a:spcPts val="755"/>
              </a:spcBef>
            </a:pPr>
            <a:r>
              <a:rPr lang="es-AR" sz="1200" dirty="0" smtClean="0">
                <a:latin typeface="Arial Unicode MS"/>
                <a:cs typeface="Arial Unicode MS"/>
              </a:rPr>
              <a:t>Hay</a:t>
            </a:r>
            <a:r>
              <a:rPr lang="es-AR" sz="1200" spc="12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varias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disposiciones</a:t>
            </a:r>
            <a:r>
              <a:rPr lang="es-AR" sz="1200" spc="12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en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las</a:t>
            </a:r>
            <a:r>
              <a:rPr lang="es-AR" sz="1200" spc="12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que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se</a:t>
            </a:r>
            <a:r>
              <a:rPr lang="es-AR" sz="1200" spc="12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pueden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conectar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equipos</a:t>
            </a:r>
            <a:r>
              <a:rPr lang="es-AR" sz="1200" spc="125" dirty="0" smtClean="0">
                <a:latin typeface="Arial Unicode MS"/>
                <a:cs typeface="Arial Unicode MS"/>
              </a:rPr>
              <a:t> </a:t>
            </a:r>
            <a:r>
              <a:rPr lang="es-AR" sz="1200" spc="-33" dirty="0" smtClean="0">
                <a:latin typeface="Arial Unicode MS"/>
                <a:cs typeface="Arial Unicode MS"/>
              </a:rPr>
              <a:t>de </a:t>
            </a:r>
            <a:r>
              <a:rPr lang="es-AR" sz="1200" dirty="0" smtClean="0">
                <a:latin typeface="Arial Unicode MS"/>
                <a:cs typeface="Arial Unicode MS"/>
              </a:rPr>
              <a:t>conmutación</a:t>
            </a:r>
            <a:r>
              <a:rPr lang="es-AR" sz="1200" spc="17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en</a:t>
            </a:r>
            <a:r>
              <a:rPr lang="es-AR" sz="1200" spc="177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subestaciones</a:t>
            </a:r>
            <a:r>
              <a:rPr lang="es-AR" sz="1200" spc="177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y</a:t>
            </a:r>
            <a:r>
              <a:rPr lang="es-AR" sz="1200" spc="177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estaciones</a:t>
            </a:r>
            <a:r>
              <a:rPr lang="es-AR" sz="1200" spc="177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generadoras.</a:t>
            </a:r>
            <a:r>
              <a:rPr lang="es-AR" sz="1200" spc="177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</a:t>
            </a:r>
            <a:r>
              <a:rPr lang="es-AR" sz="1200" spc="177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selección</a:t>
            </a:r>
            <a:r>
              <a:rPr lang="es-AR" sz="1200" spc="177" dirty="0" smtClean="0">
                <a:latin typeface="Arial Unicode MS"/>
                <a:cs typeface="Arial Unicode MS"/>
              </a:rPr>
              <a:t> </a:t>
            </a:r>
            <a:r>
              <a:rPr lang="es-AR" sz="1200" spc="-33" dirty="0" smtClean="0">
                <a:latin typeface="Arial Unicode MS"/>
                <a:cs typeface="Arial Unicode MS"/>
              </a:rPr>
              <a:t>del </a:t>
            </a:r>
            <a:r>
              <a:rPr lang="es-AR" sz="1200" dirty="0" smtClean="0">
                <a:latin typeface="Arial Unicode MS"/>
                <a:cs typeface="Arial Unicode MS"/>
              </a:rPr>
              <a:t>arreglo</a:t>
            </a:r>
            <a:r>
              <a:rPr lang="es-AR" sz="1200" spc="17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depende</a:t>
            </a:r>
            <a:r>
              <a:rPr lang="es-AR" sz="1200" spc="177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17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lo</a:t>
            </a:r>
            <a:r>
              <a:rPr lang="es-AR" sz="1200" spc="177" dirty="0" smtClean="0"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latin typeface="Arial Unicode MS"/>
                <a:cs typeface="Arial Unicode MS"/>
              </a:rPr>
              <a:t>siguiente:</a:t>
            </a:r>
            <a:endParaRPr lang="es-AR" sz="1200" dirty="0" smtClean="0">
              <a:latin typeface="Arial Unicode MS"/>
              <a:cs typeface="Arial Unicode MS"/>
            </a:endParaRPr>
          </a:p>
          <a:p>
            <a:pPr marL="455122" marR="3311423" indent="-207397" algn="just">
              <a:spcBef>
                <a:spcPts val="729"/>
              </a:spcBef>
              <a:buFont typeface="Arial" panose="020B0604020202020204" pitchFamily="34" charset="0"/>
              <a:buChar char="•"/>
            </a:pP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Grado</a:t>
            </a:r>
            <a:r>
              <a:rPr lang="es-AR" sz="12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1200" b="1" spc="17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flexibilidad</a:t>
            </a:r>
            <a:r>
              <a:rPr lang="es-AR" sz="1200" b="1" spc="17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requerido</a:t>
            </a:r>
            <a:r>
              <a:rPr lang="es-AR" sz="1200" b="1" spc="26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Importancia</a:t>
            </a:r>
            <a:r>
              <a:rPr lang="es-AR" sz="1200" b="1" spc="14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1200" b="1" spc="14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lang="es-AR" sz="1200" b="1" spc="144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cargas</a:t>
            </a:r>
            <a:endParaRPr lang="es-AR" sz="12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385990" indent="-138265" algn="just">
              <a:spcBef>
                <a:spcPts val="472"/>
              </a:spcBef>
              <a:buFont typeface="Arial" panose="020B0604020202020204" pitchFamily="34" charset="0"/>
              <a:buChar char="•"/>
            </a:pP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Consideraciones</a:t>
            </a:r>
            <a:r>
              <a:rPr lang="es-AR" sz="12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económicas,</a:t>
            </a:r>
            <a:r>
              <a:rPr lang="es-AR" sz="1200" b="1" spc="17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incluida</a:t>
            </a:r>
            <a:r>
              <a:rPr lang="es-AR" sz="12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AR" sz="1200" b="1" spc="17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disponibilidad</a:t>
            </a:r>
            <a:r>
              <a:rPr lang="es-AR" sz="12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AR" sz="1200" b="1" spc="170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AR" sz="1200" b="1" spc="16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costo.</a:t>
            </a:r>
          </a:p>
          <a:p>
            <a:pPr marL="372753" marR="3392250" indent="-124438" algn="just">
              <a:buFont typeface="Arial" panose="020B0604020202020204" pitchFamily="34" charset="0"/>
              <a:buChar char="•"/>
            </a:pP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Provisión</a:t>
            </a:r>
            <a:r>
              <a:rPr lang="es-AR" sz="1200" b="1" spc="105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 </a:t>
            </a:r>
            <a:r>
              <a:rPr lang="es-AR" sz="12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extensión.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</a:p>
          <a:p>
            <a:pPr marL="372753" marR="3392250" indent="-124438" algn="just">
              <a:buFont typeface="Arial" panose="020B0604020202020204" pitchFamily="34" charset="0"/>
              <a:buChar char="•"/>
            </a:pP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Zonas</a:t>
            </a:r>
            <a:r>
              <a:rPr lang="es-AR" sz="1200" b="1" spc="3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protectoras.</a:t>
            </a:r>
            <a:endParaRPr lang="es-AR" sz="12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372753" indent="-124438" algn="just">
              <a:spcBef>
                <a:spcPts val="387"/>
              </a:spcBef>
              <a:buFont typeface="Arial" panose="020B0604020202020204" pitchFamily="34" charset="0"/>
              <a:buChar char="•"/>
            </a:pP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Mantenimiento</a:t>
            </a:r>
            <a:r>
              <a:rPr lang="es-AR" sz="1200" b="1" spc="2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AR" sz="1200" b="1" spc="2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seguridad</a:t>
            </a:r>
            <a:r>
              <a:rPr lang="es-AR" sz="1200" b="1" spc="2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AR" sz="1200" b="1" spc="243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1200" b="1" spc="-12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personal.</a:t>
            </a:r>
            <a:endParaRPr lang="es-AR" sz="12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R="6666" algn="just">
              <a:spcBef>
                <a:spcPts val="787"/>
              </a:spcBef>
            </a:pPr>
            <a:r>
              <a:rPr lang="es-AR" sz="1200" spc="-12" dirty="0" smtClean="0">
                <a:latin typeface="Arial Unicode MS"/>
                <a:cs typeface="Arial Unicode MS"/>
              </a:rPr>
              <a:t>En</a:t>
            </a:r>
            <a:r>
              <a:rPr lang="es-AR" sz="1200" spc="72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las</a:t>
            </a:r>
            <a:r>
              <a:rPr lang="es-AR" sz="1200" spc="72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siguientes</a:t>
            </a:r>
            <a:r>
              <a:rPr lang="es-AR" sz="1200" spc="7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secciones</a:t>
            </a:r>
            <a:r>
              <a:rPr lang="es-AR" sz="1200" spc="72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se</a:t>
            </a:r>
            <a:r>
              <a:rPr lang="es-AR" sz="1200" spc="7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describe</a:t>
            </a:r>
            <a:r>
              <a:rPr lang="es-AR" sz="1200" spc="72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una</a:t>
            </a:r>
            <a:r>
              <a:rPr lang="es-AR" sz="1200" spc="7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discusión</a:t>
            </a:r>
            <a:r>
              <a:rPr lang="es-AR" sz="1200" spc="72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sobre</a:t>
            </a:r>
            <a:r>
              <a:rPr lang="es-AR" sz="1200" spc="7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</a:t>
            </a:r>
            <a:r>
              <a:rPr lang="es-AR" sz="1200" spc="72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disposición</a:t>
            </a:r>
            <a:r>
              <a:rPr lang="es-AR" sz="1200" spc="7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72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las</a:t>
            </a:r>
            <a:r>
              <a:rPr lang="es-AR" sz="1200" spc="72" dirty="0" smtClean="0"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latin typeface="Arial Unicode MS"/>
                <a:cs typeface="Arial Unicode MS"/>
              </a:rPr>
              <a:t>barras</a:t>
            </a:r>
            <a:r>
              <a:rPr lang="es-AR" sz="1200" spc="263" dirty="0" smtClean="0"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latin typeface="Arial Unicode MS"/>
                <a:cs typeface="Arial Unicode MS"/>
              </a:rPr>
              <a:t>colectoras.</a:t>
            </a:r>
          </a:p>
          <a:p>
            <a:pPr marR="6666" algn="just">
              <a:spcBef>
                <a:spcPts val="787"/>
              </a:spcBef>
            </a:pPr>
            <a:endParaRPr lang="es-AR" sz="1200" spc="-12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7"/>
              </a:spcBef>
            </a:pPr>
            <a:r>
              <a:rPr lang="es-AR" sz="1200" b="1" dirty="0" smtClean="0">
                <a:latin typeface="Arial Unicode MS"/>
                <a:cs typeface="Arial Unicode MS"/>
              </a:rPr>
              <a:t>2.3.1</a:t>
            </a:r>
            <a:r>
              <a:rPr lang="es-AR" sz="1200" b="1" spc="144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Disposición</a:t>
            </a:r>
            <a:r>
              <a:rPr lang="es-AR" sz="1200" b="1" spc="144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de</a:t>
            </a:r>
            <a:r>
              <a:rPr lang="es-AR" sz="1200" b="1" spc="144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barra</a:t>
            </a:r>
            <a:r>
              <a:rPr lang="es-AR" sz="1200" b="1" spc="144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colectora</a:t>
            </a:r>
            <a:r>
              <a:rPr lang="es-AR" sz="1200" b="1" spc="144" dirty="0" smtClean="0">
                <a:latin typeface="Arial Unicode MS"/>
                <a:cs typeface="Arial Unicode MS"/>
              </a:rPr>
              <a:t> </a:t>
            </a:r>
            <a:r>
              <a:rPr lang="es-AR" sz="1200" b="1" spc="-12" dirty="0" smtClean="0">
                <a:latin typeface="Arial Unicode MS"/>
                <a:cs typeface="Arial Unicode MS"/>
              </a:rPr>
              <a:t>única</a:t>
            </a:r>
          </a:p>
          <a:p>
            <a:pPr marL="16666" algn="just">
              <a:spcBef>
                <a:spcPts val="7"/>
              </a:spcBef>
            </a:pPr>
            <a:endParaRPr lang="es-AR" sz="1200" b="1" dirty="0" smtClean="0">
              <a:latin typeface="Arial Unicode MS"/>
              <a:cs typeface="Arial Unicode MS"/>
            </a:endParaRPr>
          </a:p>
          <a:p>
            <a:pPr marL="16666" marR="139156" algn="just">
              <a:spcBef>
                <a:spcPts val="755"/>
              </a:spcBef>
            </a:pPr>
            <a:r>
              <a:rPr lang="es-AR" sz="1200" spc="-12" dirty="0" smtClean="0">
                <a:latin typeface="Arial Unicode MS"/>
                <a:cs typeface="Arial Unicode MS"/>
              </a:rPr>
              <a:t>Esta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sencilla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disposición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consta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una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barra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colectora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trifásica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con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varios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latin typeface="Arial Unicode MS"/>
                <a:cs typeface="Arial Unicode MS"/>
              </a:rPr>
              <a:t>alimentadores</a:t>
            </a:r>
            <a:r>
              <a:rPr lang="es-AR" sz="1200" spc="263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conectados</a:t>
            </a:r>
            <a:r>
              <a:rPr lang="es-AR" sz="1200" spc="86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a</a:t>
            </a:r>
            <a:r>
              <a:rPr lang="es-AR" sz="1200" spc="86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ella.</a:t>
            </a:r>
            <a:r>
              <a:rPr lang="es-AR" sz="1200" spc="86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Referirse</a:t>
            </a:r>
            <a:r>
              <a:rPr lang="es-AR" sz="1200" spc="9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a la </a:t>
            </a:r>
            <a:r>
              <a:rPr lang="es-AR" sz="12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1200" spc="8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1200" spc="-26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2.7</a:t>
            </a:r>
            <a:r>
              <a:rPr lang="es-AR" sz="1200" spc="-26" dirty="0" smtClean="0">
                <a:latin typeface="Arial Unicode MS"/>
                <a:cs typeface="Arial Unicode MS"/>
              </a:rPr>
              <a:t>.</a:t>
            </a:r>
            <a:r>
              <a:rPr lang="es-AR" sz="1200" dirty="0" smtClean="0">
                <a:latin typeface="Arial Unicode MS"/>
                <a:cs typeface="Arial Unicode MS"/>
              </a:rPr>
              <a:t> </a:t>
            </a:r>
            <a:r>
              <a:rPr lang="es-AR" sz="1200" spc="-66" dirty="0" smtClean="0">
                <a:latin typeface="Arial Unicode MS"/>
                <a:cs typeface="Arial Unicode MS"/>
              </a:rPr>
              <a:t>Se</a:t>
            </a:r>
            <a:r>
              <a:rPr lang="es-AR" sz="1200" spc="16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requiere</a:t>
            </a:r>
            <a:r>
              <a:rPr lang="es-AR" sz="1200" spc="184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una</a:t>
            </a:r>
            <a:r>
              <a:rPr lang="es-AR" sz="1200" spc="184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parada</a:t>
            </a:r>
            <a:r>
              <a:rPr lang="es-AR" sz="1200" spc="184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total</a:t>
            </a:r>
            <a:r>
              <a:rPr lang="es-AR" sz="1200" spc="184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para</a:t>
            </a:r>
            <a:r>
              <a:rPr lang="es-AR" sz="1200" spc="184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realizar</a:t>
            </a:r>
            <a:r>
              <a:rPr lang="es-AR" sz="1200" spc="184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cualquier</a:t>
            </a:r>
            <a:r>
              <a:rPr lang="es-AR" sz="1200" spc="184" dirty="0" smtClean="0"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latin typeface="Arial Unicode MS"/>
                <a:cs typeface="Arial Unicode MS"/>
              </a:rPr>
              <a:t>mantenimiento.</a:t>
            </a:r>
          </a:p>
          <a:p>
            <a:pPr marL="16666" marR="139156" algn="just">
              <a:spcBef>
                <a:spcPts val="755"/>
              </a:spcBef>
            </a:pPr>
            <a:endParaRPr lang="es-AR" sz="1200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AR" sz="1200" b="1" dirty="0" smtClean="0">
                <a:latin typeface="Arial Unicode MS"/>
                <a:cs typeface="Arial Unicode MS"/>
              </a:rPr>
              <a:t>2.3.2</a:t>
            </a:r>
            <a:r>
              <a:rPr lang="es-AR" sz="1200" b="1" spc="131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Disposición</a:t>
            </a:r>
            <a:r>
              <a:rPr lang="es-AR" sz="1200" b="1" spc="138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de</a:t>
            </a:r>
            <a:r>
              <a:rPr lang="es-AR" sz="1200" b="1" spc="138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doble</a:t>
            </a:r>
            <a:r>
              <a:rPr lang="es-AR" sz="1200" b="1" spc="131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barra</a:t>
            </a:r>
            <a:r>
              <a:rPr lang="es-AR" sz="1200" b="1" spc="138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colectora</a:t>
            </a:r>
            <a:r>
              <a:rPr lang="es-AR" sz="1200" b="1" spc="138" dirty="0" smtClean="0">
                <a:latin typeface="Arial Unicode MS"/>
                <a:cs typeface="Arial Unicode MS"/>
              </a:rPr>
              <a:t> </a:t>
            </a:r>
            <a:r>
              <a:rPr lang="es-AR" sz="1200" b="1" spc="118" dirty="0" smtClean="0">
                <a:latin typeface="Arial Unicode MS"/>
                <a:cs typeface="Arial Unicode MS"/>
              </a:rPr>
              <a:t>/interruptor</a:t>
            </a:r>
          </a:p>
          <a:p>
            <a:pPr marL="16666" algn="just">
              <a:spcBef>
                <a:spcPts val="131"/>
              </a:spcBef>
            </a:pPr>
            <a:endParaRPr lang="es-AR" sz="1200" b="1" spc="118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endParaRPr lang="es-AR" sz="12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21"/>
              </a:spcBef>
            </a:pPr>
            <a:r>
              <a:rPr lang="es-AR" sz="1200" spc="-12" dirty="0" smtClean="0">
                <a:latin typeface="Arial Unicode MS"/>
                <a:cs typeface="Arial Unicode MS"/>
              </a:rPr>
              <a:t>Esta</a:t>
            </a:r>
            <a:r>
              <a:rPr lang="es-AR" sz="1200" spc="11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disposición</a:t>
            </a:r>
            <a:r>
              <a:rPr lang="es-AR" sz="1200" spc="11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es</a:t>
            </a:r>
            <a:r>
              <a:rPr lang="es-AR" sz="1200" spc="11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más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cara</a:t>
            </a:r>
            <a:r>
              <a:rPr lang="es-AR" sz="1200" spc="11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que</a:t>
            </a:r>
            <a:r>
              <a:rPr lang="es-AR" sz="1200" spc="11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una</a:t>
            </a:r>
            <a:r>
              <a:rPr lang="es-AR" sz="1200" spc="11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disposición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11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barra</a:t>
            </a:r>
            <a:r>
              <a:rPr lang="es-AR" sz="1200" spc="11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colectora</a:t>
            </a:r>
            <a:r>
              <a:rPr lang="es-AR" sz="1200" spc="11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única,</a:t>
            </a:r>
            <a:r>
              <a:rPr lang="es-AR" sz="1200" spc="118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pero</a:t>
            </a:r>
            <a:r>
              <a:rPr lang="es-AR" sz="1200" spc="111" dirty="0" smtClean="0">
                <a:latin typeface="Arial Unicode MS"/>
                <a:cs typeface="Arial Unicode MS"/>
              </a:rPr>
              <a:t> </a:t>
            </a:r>
            <a:r>
              <a:rPr lang="es-AR" sz="1200" spc="-33" dirty="0" smtClean="0">
                <a:latin typeface="Arial Unicode MS"/>
                <a:cs typeface="Arial Unicode MS"/>
              </a:rPr>
              <a:t>más</a:t>
            </a:r>
            <a:r>
              <a:rPr lang="es-AR" sz="1200" dirty="0" smtClean="0">
                <a:latin typeface="Arial Unicode MS"/>
                <a:cs typeface="Arial Unicode MS"/>
              </a:rPr>
              <a:t> fiable</a:t>
            </a:r>
            <a:r>
              <a:rPr lang="es-AR" sz="1200" spc="16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en</a:t>
            </a:r>
            <a:r>
              <a:rPr lang="es-AR" sz="1200" spc="16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el</a:t>
            </a:r>
            <a:r>
              <a:rPr lang="es-AR" sz="1200" spc="17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mantenimiento.</a:t>
            </a:r>
            <a:r>
              <a:rPr lang="es-AR" sz="1200" spc="165" dirty="0" smtClean="0">
                <a:latin typeface="Arial Unicode MS"/>
                <a:cs typeface="Arial Unicode MS"/>
              </a:rPr>
              <a:t> </a:t>
            </a:r>
            <a:r>
              <a:rPr lang="es-AR" sz="1200" spc="-40" dirty="0" smtClean="0">
                <a:latin typeface="Arial Unicode MS"/>
                <a:cs typeface="Arial Unicode MS"/>
              </a:rPr>
              <a:t>El</a:t>
            </a:r>
            <a:r>
              <a:rPr lang="es-AR" sz="1200" spc="16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circuito</a:t>
            </a:r>
            <a:r>
              <a:rPr lang="es-AR" sz="1200" spc="17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se</a:t>
            </a:r>
            <a:r>
              <a:rPr lang="es-AR" sz="1200" spc="16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puede</a:t>
            </a:r>
            <a:r>
              <a:rPr lang="es-AR" sz="1200" spc="17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transferir</a:t>
            </a:r>
            <a:r>
              <a:rPr lang="es-AR" sz="1200" spc="16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desde</a:t>
            </a:r>
            <a:r>
              <a:rPr lang="es-AR" sz="1200" spc="16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</a:t>
            </a:r>
            <a:r>
              <a:rPr lang="es-AR" sz="1200" spc="17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barra</a:t>
            </a:r>
            <a:r>
              <a:rPr lang="es-AR" sz="1200" spc="165" dirty="0" smtClean="0"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latin typeface="Arial Unicode MS"/>
                <a:cs typeface="Arial Unicode MS"/>
              </a:rPr>
              <a:t>colectora</a:t>
            </a:r>
            <a:r>
              <a:rPr lang="es-AR" sz="1200" dirty="0" smtClean="0">
                <a:latin typeface="Arial Unicode MS"/>
                <a:cs typeface="Arial Unicode MS"/>
              </a:rPr>
              <a:t> principal</a:t>
            </a:r>
            <a:r>
              <a:rPr lang="es-AR" sz="1200" spc="12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a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barra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colectora</a:t>
            </a:r>
            <a:r>
              <a:rPr lang="es-AR" sz="1200" spc="12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reserva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conectando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el</a:t>
            </a:r>
            <a:r>
              <a:rPr lang="es-AR" sz="1200" spc="12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acoplador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bus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para</a:t>
            </a:r>
            <a:r>
              <a:rPr lang="es-AR" sz="1200" spc="12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hacer</a:t>
            </a:r>
            <a:r>
              <a:rPr lang="es-AR" sz="1200" spc="131" dirty="0" smtClean="0">
                <a:latin typeface="Arial Unicode MS"/>
                <a:cs typeface="Arial Unicode MS"/>
              </a:rPr>
              <a:t> </a:t>
            </a:r>
            <a:r>
              <a:rPr lang="es-AR" sz="1200" spc="-33" dirty="0" smtClean="0">
                <a:latin typeface="Arial Unicode MS"/>
                <a:cs typeface="Arial Unicode MS"/>
              </a:rPr>
              <a:t>un</a:t>
            </a:r>
            <a:r>
              <a:rPr lang="es-AR" sz="1200" dirty="0" smtClean="0">
                <a:latin typeface="Arial Unicode MS"/>
                <a:cs typeface="Arial Unicode MS"/>
              </a:rPr>
              <a:t> camino</a:t>
            </a:r>
            <a:r>
              <a:rPr lang="es-AR" sz="1200" spc="15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para</a:t>
            </a:r>
            <a:r>
              <a:rPr lang="es-AR" sz="1200" spc="15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</a:t>
            </a:r>
            <a:r>
              <a:rPr lang="es-AR" sz="1200" spc="15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corriente</a:t>
            </a:r>
            <a:r>
              <a:rPr lang="es-AR" sz="1200" spc="15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en</a:t>
            </a:r>
            <a:r>
              <a:rPr lang="es-AR" sz="1200" spc="15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el</a:t>
            </a:r>
            <a:r>
              <a:rPr lang="es-AR" sz="1200" spc="157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circuito</a:t>
            </a:r>
            <a:r>
              <a:rPr lang="es-AR" sz="1200" spc="15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durante</a:t>
            </a:r>
            <a:r>
              <a:rPr lang="es-AR" sz="1200" spc="15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el</a:t>
            </a:r>
            <a:r>
              <a:rPr lang="es-AR" sz="1200" spc="15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proceso</a:t>
            </a:r>
            <a:r>
              <a:rPr lang="es-AR" sz="1200" spc="15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157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transferencia</a:t>
            </a:r>
            <a:r>
              <a:rPr lang="es-AR" sz="1200" spc="150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(</a:t>
            </a:r>
            <a:r>
              <a:rPr lang="es-AR" sz="12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1200" spc="15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2.8</a:t>
            </a:r>
            <a:r>
              <a:rPr lang="es-AR" sz="1200" spc="-12" dirty="0" smtClean="0">
                <a:latin typeface="Arial Unicode MS"/>
                <a:cs typeface="Arial Unicode MS"/>
              </a:rPr>
              <a:t>).</a:t>
            </a:r>
            <a:r>
              <a:rPr lang="es-AR" sz="1200" dirty="0" smtClean="0">
                <a:latin typeface="Arial Unicode MS"/>
                <a:cs typeface="Arial Unicode MS"/>
              </a:rPr>
              <a:t> Los</a:t>
            </a:r>
            <a:r>
              <a:rPr lang="es-AR" sz="1200" spc="9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seccionadores</a:t>
            </a:r>
            <a:r>
              <a:rPr lang="es-AR" sz="1200" spc="9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no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se</a:t>
            </a:r>
            <a:r>
              <a:rPr lang="es-AR" sz="1200" spc="9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pueden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apagar</a:t>
            </a:r>
            <a:r>
              <a:rPr lang="es-AR" sz="1200" spc="9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en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cargas</a:t>
            </a:r>
            <a:r>
              <a:rPr lang="es-AR" sz="1200" spc="9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a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menos</a:t>
            </a:r>
            <a:r>
              <a:rPr lang="es-AR" sz="1200" spc="9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que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haya</a:t>
            </a:r>
            <a:r>
              <a:rPr lang="es-AR" sz="1200" spc="9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un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camino</a:t>
            </a:r>
            <a:r>
              <a:rPr lang="es-AR" sz="1200" spc="91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para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spc="-33" dirty="0" smtClean="0">
                <a:latin typeface="Arial Unicode MS"/>
                <a:cs typeface="Arial Unicode MS"/>
              </a:rPr>
              <a:t>la</a:t>
            </a:r>
            <a:r>
              <a:rPr lang="es-AR" sz="1200" dirty="0" smtClean="0">
                <a:latin typeface="Arial Unicode MS"/>
                <a:cs typeface="Arial Unicode MS"/>
              </a:rPr>
              <a:t> corriente.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latin typeface="Arial Unicode MS"/>
                <a:cs typeface="Arial Unicode MS"/>
              </a:rPr>
              <a:t>Este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esquema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es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el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más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utilizado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para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mayoría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las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empresas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latin typeface="Arial Unicode MS"/>
                <a:cs typeface="Arial Unicode MS"/>
              </a:rPr>
              <a:t>servicios</a:t>
            </a:r>
            <a:r>
              <a:rPr lang="es-AR" sz="1200" dirty="0" smtClean="0"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latin typeface="Arial Unicode MS"/>
                <a:cs typeface="Arial Unicode MS"/>
              </a:rPr>
              <a:t>públicos.</a:t>
            </a:r>
            <a:endParaRPr lang="es-AR" sz="1200" dirty="0" smtClean="0">
              <a:latin typeface="Arial Unicode MS"/>
              <a:cs typeface="Arial Unicode MS"/>
            </a:endParaRPr>
          </a:p>
          <a:p>
            <a:pPr marR="6666" algn="just">
              <a:lnSpc>
                <a:spcPts val="1742"/>
              </a:lnSpc>
              <a:spcBef>
                <a:spcPts val="787"/>
              </a:spcBef>
            </a:pPr>
            <a:endParaRPr lang="es-AR" dirty="0" smtClean="0"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0AA6-C73A-4C45-BF57-14CB028BF8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41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666" algn="just">
              <a:spcBef>
                <a:spcPts val="131"/>
              </a:spcBef>
            </a:pPr>
            <a:r>
              <a:rPr lang="es-ES" sz="1200" b="1" dirty="0" smtClean="0">
                <a:latin typeface="Arial Unicode MS"/>
                <a:cs typeface="Arial Unicode MS"/>
              </a:rPr>
              <a:t>2.3.3</a:t>
            </a:r>
            <a:r>
              <a:rPr lang="es-ES" sz="1200" b="1" spc="78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Seccionamiento</a:t>
            </a:r>
            <a:r>
              <a:rPr lang="es-ES" sz="1200" b="1" spc="86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de</a:t>
            </a:r>
            <a:r>
              <a:rPr lang="es-ES" sz="1200" b="1" spc="86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la</a:t>
            </a:r>
            <a:r>
              <a:rPr lang="es-ES" sz="1200" b="1" spc="78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disposición</a:t>
            </a:r>
            <a:r>
              <a:rPr lang="es-ES" sz="1200" b="1" spc="86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de</a:t>
            </a:r>
            <a:r>
              <a:rPr lang="es-ES" sz="1200" b="1" spc="86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las</a:t>
            </a:r>
            <a:r>
              <a:rPr lang="es-ES" sz="1200" b="1" spc="78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barras</a:t>
            </a:r>
            <a:r>
              <a:rPr lang="es-ES" sz="1200" b="1" spc="86" dirty="0" smtClean="0">
                <a:latin typeface="Arial Unicode MS"/>
                <a:cs typeface="Arial Unicode MS"/>
              </a:rPr>
              <a:t> </a:t>
            </a:r>
            <a:r>
              <a:rPr lang="es-ES" sz="1200" b="1" spc="-12" dirty="0" smtClean="0">
                <a:latin typeface="Arial Unicode MS"/>
                <a:cs typeface="Arial Unicode MS"/>
              </a:rPr>
              <a:t>colectoras</a:t>
            </a:r>
            <a:endParaRPr lang="es-ES" sz="12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814"/>
              </a:spcBef>
            </a:pPr>
            <a:r>
              <a:rPr lang="es-ES" sz="1200" dirty="0" smtClean="0">
                <a:latin typeface="Arial Unicode MS"/>
                <a:cs typeface="Arial Unicode MS"/>
              </a:rPr>
              <a:t>La</a:t>
            </a:r>
            <a:r>
              <a:rPr lang="es-ES" sz="1200" spc="13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barra</a:t>
            </a:r>
            <a:r>
              <a:rPr lang="es-ES" sz="1200" spc="13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colectora</a:t>
            </a:r>
            <a:r>
              <a:rPr lang="es-ES" sz="1200" spc="13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se</a:t>
            </a:r>
            <a:r>
              <a:rPr lang="es-ES" sz="1200" spc="13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puede</a:t>
            </a:r>
            <a:r>
              <a:rPr lang="es-ES" sz="1200" spc="13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dividir</a:t>
            </a:r>
            <a:r>
              <a:rPr lang="es-ES" sz="1200" spc="138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en</a:t>
            </a:r>
            <a:r>
              <a:rPr lang="es-ES" sz="1200" spc="13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dos</a:t>
            </a:r>
            <a:r>
              <a:rPr lang="es-ES" sz="1200" spc="13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secciones</a:t>
            </a:r>
            <a:r>
              <a:rPr lang="es-ES" sz="1200" spc="13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para</a:t>
            </a:r>
            <a:r>
              <a:rPr lang="es-ES" sz="1200" spc="13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mayor</a:t>
            </a:r>
            <a:r>
              <a:rPr lang="es-ES" sz="1200" spc="138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flexibilidad</a:t>
            </a:r>
            <a:r>
              <a:rPr lang="es-ES" sz="1200" spc="131" dirty="0" smtClean="0">
                <a:latin typeface="Arial Unicode MS"/>
                <a:cs typeface="Arial Unicode MS"/>
              </a:rPr>
              <a:t> </a:t>
            </a:r>
            <a:r>
              <a:rPr lang="es-ES" sz="1200" spc="-33" dirty="0" smtClean="0">
                <a:latin typeface="Arial Unicode MS"/>
                <a:cs typeface="Arial Unicode MS"/>
              </a:rPr>
              <a:t>de</a:t>
            </a:r>
            <a:r>
              <a:rPr lang="es-ES" sz="1200" dirty="0" smtClean="0">
                <a:latin typeface="Arial Unicode MS"/>
                <a:cs typeface="Arial Unicode MS"/>
              </a:rPr>
              <a:t> mantenimiento</a:t>
            </a:r>
            <a:r>
              <a:rPr lang="es-ES" sz="1200" spc="256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(ver</a:t>
            </a:r>
            <a:r>
              <a:rPr lang="es-ES" sz="1200" spc="256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1200" spc="263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12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2.9</a:t>
            </a:r>
            <a:r>
              <a:rPr lang="es-ES" sz="1200" spc="-12" dirty="0" smtClean="0">
                <a:latin typeface="Arial Unicode MS"/>
                <a:cs typeface="Arial Unicode MS"/>
              </a:rPr>
              <a:t>).</a:t>
            </a:r>
          </a:p>
          <a:p>
            <a:pPr marL="16666" algn="just">
              <a:spcBef>
                <a:spcPts val="131"/>
              </a:spcBef>
            </a:pPr>
            <a:endParaRPr lang="es-ES" sz="1200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ES" sz="1200" b="1" dirty="0" smtClean="0">
                <a:latin typeface="Arial Unicode MS"/>
                <a:cs typeface="Arial Unicode MS"/>
              </a:rPr>
              <a:t>2.3.4</a:t>
            </a:r>
            <a:r>
              <a:rPr lang="es-ES" sz="1200" b="1" spc="91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Disposición</a:t>
            </a:r>
            <a:r>
              <a:rPr lang="es-ES" sz="1200" b="1" spc="99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de</a:t>
            </a:r>
            <a:r>
              <a:rPr lang="es-ES" sz="1200" b="1" spc="99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la</a:t>
            </a:r>
            <a:r>
              <a:rPr lang="es-ES" sz="1200" b="1" spc="99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barra</a:t>
            </a:r>
            <a:r>
              <a:rPr lang="es-ES" sz="1200" b="1" spc="99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colectora</a:t>
            </a:r>
            <a:r>
              <a:rPr lang="es-ES" sz="1200" b="1" spc="99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en</a:t>
            </a:r>
            <a:r>
              <a:rPr lang="es-ES" sz="1200" b="1" spc="91" dirty="0" smtClean="0">
                <a:latin typeface="Arial Unicode MS"/>
                <a:cs typeface="Arial Unicode MS"/>
              </a:rPr>
              <a:t> </a:t>
            </a:r>
            <a:r>
              <a:rPr lang="es-ES" sz="1200" b="1" spc="-12" dirty="0" smtClean="0">
                <a:latin typeface="Arial Unicode MS"/>
                <a:cs typeface="Arial Unicode MS"/>
              </a:rPr>
              <a:t>anillo</a:t>
            </a:r>
            <a:endParaRPr lang="es-ES" sz="12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80"/>
              </a:spcBef>
            </a:pPr>
            <a:r>
              <a:rPr lang="es-ES" sz="1200" dirty="0" smtClean="0">
                <a:latin typeface="Arial Unicode MS"/>
                <a:cs typeface="Arial Unicode MS"/>
              </a:rPr>
              <a:t>Una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disposición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de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barra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colectora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en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anillo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proporciona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más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flexibilidad.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spc="-40" dirty="0" smtClean="0">
                <a:latin typeface="Arial Unicode MS"/>
                <a:cs typeface="Arial Unicode MS"/>
              </a:rPr>
              <a:t>El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suministro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spc="-33" dirty="0" smtClean="0">
                <a:latin typeface="Arial Unicode MS"/>
                <a:cs typeface="Arial Unicode MS"/>
              </a:rPr>
              <a:t>se</a:t>
            </a:r>
            <a:r>
              <a:rPr lang="es-ES" sz="1200" spc="263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puede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tomar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de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cualquier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sección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adyacente;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cualquier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falla</a:t>
            </a:r>
            <a:r>
              <a:rPr lang="es-ES" sz="1200" spc="118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en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una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sección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se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localiza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en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spc="-33" dirty="0" smtClean="0">
                <a:latin typeface="Arial Unicode MS"/>
                <a:cs typeface="Arial Unicode MS"/>
              </a:rPr>
              <a:t>esa</a:t>
            </a:r>
            <a:r>
              <a:rPr lang="es-ES" sz="1200" spc="263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sección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solamente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(ver </a:t>
            </a:r>
            <a:r>
              <a:rPr lang="es-ES" sz="12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1200" spc="157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12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2.10</a:t>
            </a:r>
            <a:r>
              <a:rPr lang="es-ES" sz="1200" spc="-12" dirty="0" smtClean="0">
                <a:latin typeface="Arial Unicode MS"/>
                <a:cs typeface="Arial Unicode MS"/>
              </a:rPr>
              <a:t>).</a:t>
            </a:r>
          </a:p>
          <a:p>
            <a:pPr marL="16666" marR="6666" algn="just">
              <a:spcBef>
                <a:spcPts val="780"/>
              </a:spcBef>
            </a:pPr>
            <a:r>
              <a:rPr lang="es-ES" sz="1200" b="1" dirty="0" smtClean="0">
                <a:latin typeface="Arial Unicode MS"/>
                <a:cs typeface="Arial Unicode MS"/>
              </a:rPr>
              <a:t>2.3.5</a:t>
            </a:r>
            <a:r>
              <a:rPr lang="es-ES" sz="1200" b="1" spc="138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Disposición</a:t>
            </a:r>
            <a:r>
              <a:rPr lang="es-ES" sz="1200" b="1" spc="138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de</a:t>
            </a:r>
            <a:r>
              <a:rPr lang="es-ES" sz="1200" b="1" spc="138" dirty="0" smtClean="0">
                <a:latin typeface="Arial Unicode MS"/>
                <a:cs typeface="Arial Unicode MS"/>
              </a:rPr>
              <a:t> </a:t>
            </a:r>
            <a:r>
              <a:rPr lang="es-ES" sz="1200" b="1" spc="78" dirty="0" smtClean="0">
                <a:latin typeface="Arial Unicode MS"/>
                <a:cs typeface="Arial Unicode MS"/>
              </a:rPr>
              <a:t>un</a:t>
            </a:r>
            <a:r>
              <a:rPr lang="es-ES" sz="1200" b="1" spc="138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interruptor</a:t>
            </a:r>
            <a:r>
              <a:rPr lang="es-ES" sz="1200" b="1" spc="138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y</a:t>
            </a:r>
            <a:r>
              <a:rPr lang="es-ES" sz="1200" b="1" spc="138" dirty="0" smtClean="0">
                <a:latin typeface="Arial Unicode MS"/>
                <a:cs typeface="Arial Unicode MS"/>
              </a:rPr>
              <a:t> </a:t>
            </a:r>
            <a:r>
              <a:rPr lang="es-ES" sz="1200" b="1" spc="-12" dirty="0" smtClean="0">
                <a:latin typeface="Arial Unicode MS"/>
                <a:cs typeface="Arial Unicode MS"/>
              </a:rPr>
              <a:t>medio</a:t>
            </a:r>
            <a:endParaRPr lang="es-ES" sz="12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41"/>
              </a:spcBef>
            </a:pPr>
            <a:r>
              <a:rPr lang="es-ES" sz="1200" spc="-26" dirty="0" smtClean="0">
                <a:latin typeface="Arial Unicode MS"/>
                <a:cs typeface="Arial Unicode MS"/>
              </a:rPr>
              <a:t>En</a:t>
            </a:r>
            <a:r>
              <a:rPr lang="es-ES" sz="1200" spc="138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esta</a:t>
            </a:r>
            <a:r>
              <a:rPr lang="es-ES" sz="1200" spc="15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disposición,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se</a:t>
            </a:r>
            <a:r>
              <a:rPr lang="es-ES" sz="1200" spc="15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requieren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tres</a:t>
            </a:r>
            <a:r>
              <a:rPr lang="es-ES" sz="1200" spc="15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interruptores</a:t>
            </a:r>
            <a:r>
              <a:rPr lang="es-ES" sz="1200" spc="15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para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dos</a:t>
            </a:r>
            <a:r>
              <a:rPr lang="es-ES" sz="1200" spc="15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circuitos.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spc="-26" dirty="0" smtClean="0">
                <a:latin typeface="Arial Unicode MS"/>
                <a:cs typeface="Arial Unicode MS"/>
              </a:rPr>
              <a:t>Esto </a:t>
            </a:r>
            <a:r>
              <a:rPr lang="es-ES" sz="1200" dirty="0" smtClean="0">
                <a:latin typeface="Arial Unicode MS"/>
                <a:cs typeface="Arial Unicode MS"/>
              </a:rPr>
              <a:t>significa</a:t>
            </a:r>
            <a:r>
              <a:rPr lang="es-ES" sz="1200" spc="17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que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cada</a:t>
            </a:r>
            <a:r>
              <a:rPr lang="es-ES" sz="1200" spc="17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circuito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tiene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spc="66" dirty="0" smtClean="0">
                <a:latin typeface="Arial Unicode MS"/>
                <a:cs typeface="Arial Unicode MS"/>
              </a:rPr>
              <a:t>un</a:t>
            </a:r>
            <a:r>
              <a:rPr lang="es-ES" sz="1200" spc="17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interruptor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y</a:t>
            </a:r>
            <a:r>
              <a:rPr lang="es-ES" sz="1200" spc="17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medio.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spc="-12" dirty="0" smtClean="0">
                <a:latin typeface="Arial Unicode MS"/>
                <a:cs typeface="Arial Unicode MS"/>
              </a:rPr>
              <a:t>Esta</a:t>
            </a:r>
            <a:r>
              <a:rPr lang="es-ES" sz="1200" spc="17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metodología</a:t>
            </a:r>
            <a:r>
              <a:rPr lang="es-ES" sz="1200" spc="170" dirty="0" smtClean="0">
                <a:latin typeface="Arial Unicode MS"/>
                <a:cs typeface="Arial Unicode MS"/>
              </a:rPr>
              <a:t> </a:t>
            </a:r>
            <a:r>
              <a:rPr lang="es-ES" sz="1200" spc="-33" dirty="0" smtClean="0">
                <a:latin typeface="Arial Unicode MS"/>
                <a:cs typeface="Arial Unicode MS"/>
              </a:rPr>
              <a:t>es </a:t>
            </a:r>
            <a:r>
              <a:rPr lang="es-ES" sz="1200" dirty="0" smtClean="0">
                <a:latin typeface="Arial Unicode MS"/>
                <a:cs typeface="Arial Unicode MS"/>
              </a:rPr>
              <a:t>más</a:t>
            </a:r>
            <a:r>
              <a:rPr lang="es-ES" sz="1200" spc="15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caro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y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se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utiliza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para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importantes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circuitos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de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alto</a:t>
            </a:r>
            <a:r>
              <a:rPr lang="es-ES" sz="1200" spc="15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voltaje</a:t>
            </a:r>
            <a:r>
              <a:rPr lang="es-ES" sz="1200" spc="157" dirty="0" smtClean="0">
                <a:latin typeface="Arial Unicode MS"/>
                <a:cs typeface="Arial Unicode MS"/>
              </a:rPr>
              <a:t> </a:t>
            </a:r>
            <a:r>
              <a:rPr lang="es-ES" sz="1200" spc="-12" dirty="0" smtClean="0">
                <a:latin typeface="Arial Unicode MS"/>
                <a:cs typeface="Arial Unicode MS"/>
              </a:rPr>
              <a:t>(ver </a:t>
            </a:r>
            <a:r>
              <a:rPr lang="es-ES" sz="12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 2.11</a:t>
            </a:r>
            <a:r>
              <a:rPr lang="es-ES" sz="1200" spc="-12" dirty="0" smtClean="0">
                <a:latin typeface="Arial Unicode MS"/>
                <a:cs typeface="Arial Unicode MS"/>
              </a:rPr>
              <a:t>).</a:t>
            </a:r>
          </a:p>
          <a:p>
            <a:pPr marL="16666" marR="6666" algn="just">
              <a:spcBef>
                <a:spcPts val="741"/>
              </a:spcBef>
            </a:pPr>
            <a:r>
              <a:rPr lang="es-ES" sz="1200" b="1" dirty="0" smtClean="0">
                <a:latin typeface="Arial Unicode MS"/>
                <a:cs typeface="Arial Unicode MS"/>
              </a:rPr>
              <a:t>2.3.6</a:t>
            </a:r>
            <a:r>
              <a:rPr lang="es-ES" sz="1200" b="1" spc="229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Disposición</a:t>
            </a:r>
            <a:r>
              <a:rPr lang="es-ES" sz="1200" b="1" spc="229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de</a:t>
            </a:r>
            <a:r>
              <a:rPr lang="es-ES" sz="1200" b="1" spc="229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barra</a:t>
            </a:r>
            <a:r>
              <a:rPr lang="es-ES" sz="1200" b="1" spc="229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colectora</a:t>
            </a:r>
            <a:r>
              <a:rPr lang="es-ES" sz="1200" b="1" spc="236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doble,</a:t>
            </a:r>
            <a:r>
              <a:rPr lang="es-ES" sz="1200" b="1" spc="229" dirty="0" smtClean="0">
                <a:latin typeface="Arial Unicode MS"/>
                <a:cs typeface="Arial Unicode MS"/>
              </a:rPr>
              <a:t> </a:t>
            </a:r>
            <a:r>
              <a:rPr lang="es-ES" sz="1200" b="1" dirty="0" smtClean="0">
                <a:latin typeface="Arial Unicode MS"/>
                <a:cs typeface="Arial Unicode MS"/>
              </a:rPr>
              <a:t>interruptor</a:t>
            </a:r>
            <a:r>
              <a:rPr lang="es-ES" sz="1200" b="1" spc="229" dirty="0" smtClean="0">
                <a:latin typeface="Arial Unicode MS"/>
                <a:cs typeface="Arial Unicode MS"/>
              </a:rPr>
              <a:t> </a:t>
            </a:r>
            <a:r>
              <a:rPr lang="es-ES" sz="1200" b="1" spc="-12" dirty="0" smtClean="0">
                <a:latin typeface="Arial Unicode MS"/>
                <a:cs typeface="Arial Unicode MS"/>
              </a:rPr>
              <a:t>doble</a:t>
            </a:r>
            <a:endParaRPr lang="es-ES" sz="12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55"/>
              </a:spcBef>
            </a:pPr>
            <a:r>
              <a:rPr lang="es-ES" sz="1200" spc="-12" dirty="0" smtClean="0">
                <a:latin typeface="Arial Unicode MS"/>
                <a:cs typeface="Arial Unicode MS"/>
              </a:rPr>
              <a:t>En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este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esquema,</a:t>
            </a:r>
            <a:r>
              <a:rPr lang="es-ES" sz="1200" spc="118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cada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circuito</a:t>
            </a:r>
            <a:r>
              <a:rPr lang="es-ES" sz="1200" spc="118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tiene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dos</a:t>
            </a:r>
            <a:r>
              <a:rPr lang="es-ES" sz="1200" spc="118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interruptores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para</a:t>
            </a:r>
            <a:r>
              <a:rPr lang="es-ES" sz="1200" spc="118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cada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circuito.</a:t>
            </a:r>
            <a:r>
              <a:rPr lang="es-ES" sz="1200" spc="118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Esto</a:t>
            </a:r>
            <a:r>
              <a:rPr lang="es-ES" sz="1200" spc="111" dirty="0" smtClean="0">
                <a:latin typeface="Arial Unicode MS"/>
                <a:cs typeface="Arial Unicode MS"/>
              </a:rPr>
              <a:t> </a:t>
            </a:r>
            <a:r>
              <a:rPr lang="es-ES" sz="1200" spc="-33" dirty="0" smtClean="0">
                <a:latin typeface="Arial Unicode MS"/>
                <a:cs typeface="Arial Unicode MS"/>
              </a:rPr>
              <a:t>es</a:t>
            </a:r>
            <a:r>
              <a:rPr lang="es-ES" sz="1200" dirty="0" smtClean="0">
                <a:latin typeface="Arial Unicode MS"/>
                <a:cs typeface="Arial Unicode MS"/>
              </a:rPr>
              <a:t> nuevamente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más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caro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pero</a:t>
            </a:r>
            <a:r>
              <a:rPr lang="es-ES" sz="1200" spc="19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más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confiable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para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circuitos</a:t>
            </a:r>
            <a:r>
              <a:rPr lang="es-ES" sz="1200" spc="190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muy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importantes</a:t>
            </a:r>
            <a:r>
              <a:rPr lang="es-ES" sz="1200" spc="184" dirty="0" smtClean="0">
                <a:latin typeface="Arial Unicode MS"/>
                <a:cs typeface="Arial Unicode MS"/>
              </a:rPr>
              <a:t> </a:t>
            </a:r>
            <a:r>
              <a:rPr lang="es-ES" sz="1200" dirty="0" smtClean="0">
                <a:latin typeface="Arial Unicode MS"/>
                <a:cs typeface="Arial Unicode MS"/>
              </a:rPr>
              <a:t>(</a:t>
            </a:r>
            <a:r>
              <a:rPr lang="es-ES" sz="12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1200" spc="184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12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2.12</a:t>
            </a:r>
            <a:r>
              <a:rPr lang="es-ES" sz="1200" spc="-12" dirty="0" smtClean="0">
                <a:latin typeface="Arial Unicode MS"/>
                <a:cs typeface="Arial Unicode MS"/>
              </a:rPr>
              <a:t>).</a:t>
            </a:r>
            <a:endParaRPr lang="es-ES" sz="1200" dirty="0" smtClean="0"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0AA6-C73A-4C45-BF57-14CB028BF8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07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666" algn="just">
              <a:spcBef>
                <a:spcPts val="131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2.3.7</a:t>
            </a:r>
            <a:r>
              <a:rPr lang="es-ES" sz="2800" b="1" spc="111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Disposición</a:t>
            </a:r>
            <a:r>
              <a:rPr lang="es-ES" sz="2800" b="1" spc="118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111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esquinas</a:t>
            </a:r>
            <a:r>
              <a:rPr lang="es-ES" sz="2800" b="1" spc="111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de</a:t>
            </a:r>
            <a:r>
              <a:rPr lang="es-ES" sz="2800" b="1" spc="118" dirty="0" smtClean="0">
                <a:latin typeface="Arial Unicode MS"/>
                <a:cs typeface="Arial Unicode MS"/>
              </a:rPr>
              <a:t> </a:t>
            </a:r>
            <a:r>
              <a:rPr lang="es-ES" sz="2800" b="1" dirty="0" smtClean="0">
                <a:latin typeface="Arial Unicode MS"/>
                <a:cs typeface="Arial Unicode MS"/>
              </a:rPr>
              <a:t>malla</a:t>
            </a:r>
            <a:r>
              <a:rPr lang="es-ES" sz="2800" b="1" spc="111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interconectadas</a:t>
            </a:r>
          </a:p>
          <a:p>
            <a:pPr marL="16666" algn="just">
              <a:spcBef>
                <a:spcPts val="131"/>
              </a:spcBef>
            </a:pPr>
            <a:endParaRPr lang="es-ES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16"/>
              </a:spcBef>
            </a:pPr>
            <a:r>
              <a:rPr lang="es-ES" sz="2800" dirty="0" smtClean="0">
                <a:latin typeface="Arial Unicode MS"/>
                <a:cs typeface="Arial Unicode MS"/>
              </a:rPr>
              <a:t>Un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esquema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esquinas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malla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interconectadas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brinda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la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máxima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seguridad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contra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fallas</a:t>
            </a:r>
            <a:r>
              <a:rPr lang="es-ES" sz="2800" spc="12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spc="-33" dirty="0" smtClean="0">
                <a:latin typeface="Arial Unicode MS"/>
                <a:cs typeface="Arial Unicode MS"/>
              </a:rPr>
              <a:t>las</a:t>
            </a:r>
            <a:r>
              <a:rPr lang="es-ES" sz="2800" spc="26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barras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colectoras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(ver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111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2.13</a:t>
            </a:r>
            <a:r>
              <a:rPr lang="es-ES" sz="2800" spc="-12" dirty="0" smtClean="0">
                <a:latin typeface="Arial Unicode MS"/>
                <a:cs typeface="Arial Unicode MS"/>
              </a:rPr>
              <a:t>).</a:t>
            </a:r>
          </a:p>
          <a:p>
            <a:pPr marL="16666" marR="6666" algn="just">
              <a:spcBef>
                <a:spcPts val="716"/>
              </a:spcBef>
            </a:pPr>
            <a:endParaRPr lang="es-ES" sz="2800" spc="-12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ES" sz="2800" b="1" dirty="0" smtClean="0">
                <a:latin typeface="Arial Unicode MS"/>
                <a:cs typeface="Arial Unicode MS"/>
              </a:rPr>
              <a:t>2.4</a:t>
            </a:r>
            <a:r>
              <a:rPr lang="es-ES" sz="2800" b="1" spc="-7" dirty="0" smtClean="0">
                <a:latin typeface="Arial Unicode MS"/>
                <a:cs typeface="Arial Unicode MS"/>
              </a:rPr>
              <a:t> </a:t>
            </a:r>
            <a:r>
              <a:rPr lang="es-ES" sz="2800" b="1" spc="-59" dirty="0" smtClean="0">
                <a:latin typeface="Arial Unicode MS"/>
                <a:cs typeface="Arial Unicode MS"/>
              </a:rPr>
              <a:t>INTERRUPTORES</a:t>
            </a:r>
            <a:r>
              <a:rPr lang="es-ES" sz="2800" b="1" dirty="0" smtClean="0">
                <a:latin typeface="Arial Unicode MS"/>
                <a:cs typeface="Arial Unicode MS"/>
              </a:rPr>
              <a:t> </a:t>
            </a:r>
            <a:r>
              <a:rPr lang="es-ES" sz="2800" b="1" spc="-52" dirty="0" smtClean="0">
                <a:latin typeface="Arial Unicode MS"/>
                <a:cs typeface="Arial Unicode MS"/>
              </a:rPr>
              <a:t>DE</a:t>
            </a:r>
            <a:r>
              <a:rPr lang="es-ES" sz="2800" b="1" spc="-7" dirty="0" smtClean="0">
                <a:latin typeface="Arial Unicode MS"/>
                <a:cs typeface="Arial Unicode MS"/>
              </a:rPr>
              <a:t> </a:t>
            </a:r>
            <a:r>
              <a:rPr lang="es-ES" sz="2800" b="1" spc="-46" dirty="0" smtClean="0">
                <a:latin typeface="Arial Unicode MS"/>
                <a:cs typeface="Arial Unicode MS"/>
              </a:rPr>
              <a:t>ROTURA</a:t>
            </a:r>
            <a:r>
              <a:rPr lang="es-ES" sz="2800" b="1" dirty="0" smtClean="0">
                <a:latin typeface="Arial Unicode MS"/>
                <a:cs typeface="Arial Unicode MS"/>
              </a:rPr>
              <a:t> </a:t>
            </a:r>
            <a:r>
              <a:rPr lang="es-ES" sz="2800" b="1" spc="-52" dirty="0" smtClean="0">
                <a:latin typeface="Arial Unicode MS"/>
                <a:cs typeface="Arial Unicode MS"/>
              </a:rPr>
              <a:t>DE</a:t>
            </a:r>
            <a:r>
              <a:rPr lang="es-ES" sz="2800" b="1" spc="-7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CARGA</a:t>
            </a:r>
          </a:p>
          <a:p>
            <a:pPr marL="16666" algn="just">
              <a:spcBef>
                <a:spcPts val="131"/>
              </a:spcBef>
            </a:pPr>
            <a:endParaRPr lang="es-ES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80"/>
              </a:spcBef>
            </a:pPr>
            <a:r>
              <a:rPr lang="es-ES" sz="2800" spc="-12" dirty="0" smtClean="0">
                <a:latin typeface="Arial Unicode MS"/>
                <a:cs typeface="Arial Unicode MS"/>
              </a:rPr>
              <a:t>En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los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sistemas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distribución,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utilizan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hasta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33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kV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9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encender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cargas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86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condiciones</a:t>
            </a:r>
            <a:r>
              <a:rPr lang="es-ES" sz="2800" spc="26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normales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funcionamiento.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Estos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interruptores</a:t>
            </a:r>
            <a:r>
              <a:rPr lang="es-ES" sz="2800" spc="2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pueden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utilizar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para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hacer</a:t>
            </a:r>
            <a:r>
              <a:rPr lang="es-ES" sz="2800" spc="21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</a:t>
            </a:r>
            <a:r>
              <a:rPr lang="es-ES" sz="2800" spc="204" dirty="0" smtClean="0">
                <a:latin typeface="Arial Unicode MS"/>
                <a:cs typeface="Arial Unicode MS"/>
              </a:rPr>
              <a:t> </a:t>
            </a:r>
            <a:r>
              <a:rPr lang="es-ES" sz="2800" spc="-33" dirty="0" smtClean="0">
                <a:latin typeface="Arial Unicode MS"/>
                <a:cs typeface="Arial Unicode MS"/>
              </a:rPr>
              <a:t>de</a:t>
            </a:r>
            <a:r>
              <a:rPr lang="es-ES" sz="2800" spc="263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cortocircuito</a:t>
            </a:r>
            <a:r>
              <a:rPr lang="es-ES" sz="2800" spc="1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pero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no</a:t>
            </a:r>
            <a:r>
              <a:rPr lang="es-ES" sz="2800" spc="1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frenar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en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corrientes</a:t>
            </a:r>
            <a:r>
              <a:rPr lang="es-ES" sz="2800" spc="184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90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cortocircuito.</a:t>
            </a:r>
          </a:p>
          <a:p>
            <a:pPr marL="16666" marR="6666" algn="just">
              <a:spcBef>
                <a:spcPts val="780"/>
              </a:spcBef>
            </a:pPr>
            <a:endParaRPr lang="es-ES" sz="2800" spc="-12" dirty="0" smtClean="0">
              <a:latin typeface="Arial Unicode MS"/>
              <a:cs typeface="Arial Unicode MS"/>
            </a:endParaRPr>
          </a:p>
          <a:p>
            <a:pPr marL="15833" lvl="1" algn="just">
              <a:spcBef>
                <a:spcPts val="131"/>
              </a:spcBef>
              <a:tabLst>
                <a:tab pos="267480" algn="l"/>
              </a:tabLst>
            </a:pPr>
            <a:r>
              <a:rPr lang="es-ES" sz="2800" b="1" spc="-46" dirty="0" smtClean="0">
                <a:latin typeface="Arial Unicode MS"/>
                <a:cs typeface="Arial Unicode MS"/>
              </a:rPr>
              <a:t>2.5 CONMUTADORES</a:t>
            </a:r>
            <a:r>
              <a:rPr lang="es-ES" sz="2800" b="1" spc="-7" dirty="0" smtClean="0">
                <a:latin typeface="Arial Unicode MS"/>
                <a:cs typeface="Arial Unicode MS"/>
              </a:rPr>
              <a:t> </a:t>
            </a:r>
            <a:r>
              <a:rPr lang="es-ES" sz="2800" b="1" spc="-46" dirty="0" smtClean="0">
                <a:latin typeface="Arial Unicode MS"/>
                <a:cs typeface="Arial Unicode MS"/>
              </a:rPr>
              <a:t>EN</a:t>
            </a:r>
            <a:r>
              <a:rPr lang="es-ES" sz="2800" b="1" dirty="0" smtClean="0">
                <a:latin typeface="Arial Unicode MS"/>
                <a:cs typeface="Arial Unicode MS"/>
              </a:rPr>
              <a:t> </a:t>
            </a:r>
            <a:r>
              <a:rPr lang="es-ES" sz="2800" b="1" spc="-72" dirty="0" smtClean="0">
                <a:latin typeface="Arial Unicode MS"/>
                <a:cs typeface="Arial Unicode MS"/>
              </a:rPr>
              <a:t>ESTACIONES</a:t>
            </a:r>
            <a:r>
              <a:rPr lang="es-ES" sz="2800" b="1" dirty="0" smtClean="0">
                <a:latin typeface="Arial Unicode MS"/>
                <a:cs typeface="Arial Unicode MS"/>
              </a:rPr>
              <a:t> </a:t>
            </a:r>
            <a:r>
              <a:rPr lang="es-ES" sz="2800" b="1" spc="-12" dirty="0" smtClean="0">
                <a:latin typeface="Arial Unicode MS"/>
                <a:cs typeface="Arial Unicode MS"/>
              </a:rPr>
              <a:t>GENERADORAS</a:t>
            </a:r>
            <a:endParaRPr lang="es-ES" sz="2800" b="1" dirty="0" smtClean="0">
              <a:latin typeface="Arial Unicode MS"/>
              <a:cs typeface="Arial Unicode MS"/>
            </a:endParaRPr>
          </a:p>
          <a:p>
            <a:pPr marL="329976" lvl="2" indent="-314143" algn="just">
              <a:spcBef>
                <a:spcPts val="1260"/>
              </a:spcBef>
              <a:buAutoNum type="arabicPeriod"/>
              <a:tabLst>
                <a:tab pos="330809" algn="l"/>
              </a:tabLst>
            </a:pPr>
            <a:r>
              <a:rPr lang="es-ES" sz="2800" dirty="0" smtClean="0">
                <a:latin typeface="Arial Unicode MS"/>
                <a:cs typeface="Arial Unicode MS"/>
              </a:rPr>
              <a:t>Esquemas</a:t>
            </a:r>
            <a:r>
              <a:rPr lang="es-ES" sz="2800" spc="13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dirty="0" err="1" smtClean="0">
                <a:latin typeface="Arial Unicode MS"/>
                <a:cs typeface="Arial Unicode MS"/>
              </a:rPr>
              <a:t>aparamenta</a:t>
            </a:r>
            <a:r>
              <a:rPr lang="es-ES" sz="2800" spc="138" dirty="0" smtClean="0"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latin typeface="Arial Unicode MS"/>
                <a:cs typeface="Arial Unicode MS"/>
              </a:rPr>
              <a:t>principal</a:t>
            </a:r>
            <a:endParaRPr lang="es-ES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91"/>
              </a:spcBef>
            </a:pPr>
            <a:endParaRPr lang="es-ES" sz="2800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7"/>
              </a:spcBef>
            </a:pPr>
            <a:r>
              <a:rPr lang="es-ES" sz="2800" spc="-40" dirty="0" smtClean="0">
                <a:latin typeface="Arial Unicode MS"/>
                <a:cs typeface="Arial Unicode MS"/>
              </a:rPr>
              <a:t>El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método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clásico</a:t>
            </a:r>
            <a:r>
              <a:rPr lang="es-ES" sz="2800" spc="105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conexiones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del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generador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se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refiere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latin typeface="Arial Unicode MS"/>
                <a:cs typeface="Arial Unicode MS"/>
              </a:rPr>
              <a:t>a</a:t>
            </a:r>
            <a:r>
              <a:rPr lang="es-ES" sz="2800" spc="111" dirty="0" smtClean="0">
                <a:latin typeface="Arial Unicode MS"/>
                <a:cs typeface="Arial Unicode MS"/>
              </a:rPr>
              <a:t> </a:t>
            </a:r>
            <a:r>
              <a:rPr lang="es-ES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ES" sz="2800" spc="111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ES" sz="28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2.14</a:t>
            </a:r>
            <a:r>
              <a:rPr lang="es-ES" sz="2800" spc="-12" dirty="0" smtClean="0">
                <a:latin typeface="Arial Unicode MS"/>
                <a:cs typeface="Arial Unicode MS"/>
              </a:rPr>
              <a:t>.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0AA6-C73A-4C45-BF57-14CB028BF8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13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s-AR" sz="1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2.5.2 </a:t>
            </a:r>
            <a:r>
              <a:rPr lang="es-AR" sz="12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Aparamenta</a:t>
            </a:r>
            <a:r>
              <a:rPr lang="es-AR" sz="1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auxiliar</a:t>
            </a:r>
          </a:p>
          <a:p>
            <a:pPr algn="just"/>
            <a:endParaRPr lang="es-AR" sz="12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AR" sz="1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2.5.2.1 Sistema unitario de generador</a:t>
            </a:r>
          </a:p>
          <a:p>
            <a:pPr algn="just"/>
            <a:endParaRPr lang="es-AR" sz="1200" dirty="0" smtClean="0"/>
          </a:p>
          <a:p>
            <a:pPr algn="just"/>
            <a:r>
              <a:rPr lang="es-AR" sz="1200" dirty="0" smtClean="0"/>
              <a:t>Sistema de unidad de conexiones del generador (esquema sin CB para generador). Ver Figura 2.15.</a:t>
            </a:r>
          </a:p>
          <a:p>
            <a:pPr algn="just"/>
            <a:endParaRPr lang="es-AR" sz="1200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7"/>
              </a:spcBef>
            </a:pPr>
            <a:r>
              <a:rPr lang="es-AR" sz="1200" b="1" dirty="0" smtClean="0">
                <a:latin typeface="Arial Unicode MS"/>
                <a:cs typeface="Arial Unicode MS"/>
              </a:rPr>
              <a:t>2.5.2.2</a:t>
            </a:r>
            <a:r>
              <a:rPr lang="es-AR" sz="1200" b="1" spc="190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Esquema</a:t>
            </a:r>
            <a:r>
              <a:rPr lang="es-AR" sz="1200" b="1" spc="190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unitario</a:t>
            </a:r>
            <a:r>
              <a:rPr lang="es-AR" sz="1200" b="1" spc="190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que</a:t>
            </a:r>
            <a:r>
              <a:rPr lang="es-AR" sz="1200" b="1" spc="190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emplea</a:t>
            </a:r>
            <a:r>
              <a:rPr lang="es-AR" sz="1200" b="1" spc="190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interruptor</a:t>
            </a:r>
            <a:r>
              <a:rPr lang="es-AR" sz="1200" b="1" spc="190" dirty="0" smtClean="0">
                <a:latin typeface="Arial Unicode MS"/>
                <a:cs typeface="Arial Unicode MS"/>
              </a:rPr>
              <a:t> </a:t>
            </a:r>
            <a:r>
              <a:rPr lang="es-AR" sz="1200" b="1" dirty="0" smtClean="0">
                <a:latin typeface="Arial Unicode MS"/>
                <a:cs typeface="Arial Unicode MS"/>
              </a:rPr>
              <a:t>de</a:t>
            </a:r>
            <a:r>
              <a:rPr lang="es-AR" sz="1200" b="1" spc="190" dirty="0" smtClean="0">
                <a:latin typeface="Arial Unicode MS"/>
                <a:cs typeface="Arial Unicode MS"/>
              </a:rPr>
              <a:t> </a:t>
            </a:r>
            <a:r>
              <a:rPr lang="es-AR" sz="1200" b="1" spc="-12" dirty="0" smtClean="0">
                <a:latin typeface="Arial Unicode MS"/>
                <a:cs typeface="Arial Unicode MS"/>
              </a:rPr>
              <a:t>generador</a:t>
            </a:r>
          </a:p>
          <a:p>
            <a:pPr marL="16666" algn="just">
              <a:spcBef>
                <a:spcPts val="7"/>
              </a:spcBef>
            </a:pPr>
            <a:endParaRPr lang="es-AR" sz="1200" dirty="0" smtClean="0">
              <a:latin typeface="Arial Unicode MS"/>
              <a:cs typeface="Arial Unicode MS"/>
            </a:endParaRPr>
          </a:p>
          <a:p>
            <a:pPr marL="16666" marR="6666" indent="-833" algn="just">
              <a:spcBef>
                <a:spcPts val="315"/>
              </a:spcBef>
            </a:pPr>
            <a:r>
              <a:rPr lang="es-AR" sz="1200" dirty="0" smtClean="0">
                <a:latin typeface="Arial Unicode MS"/>
                <a:cs typeface="Arial Unicode MS"/>
              </a:rPr>
              <a:t>Esquema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unidad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que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emplea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un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interruptor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generador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como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muestra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en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1200" spc="99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2.16</a:t>
            </a:r>
            <a:r>
              <a:rPr lang="es-AR" sz="1200" dirty="0" smtClean="0">
                <a:latin typeface="Arial Unicode MS"/>
                <a:cs typeface="Arial Unicode MS"/>
              </a:rPr>
              <a:t>,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tenga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en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latin typeface="Arial Unicode MS"/>
                <a:cs typeface="Arial Unicode MS"/>
              </a:rPr>
              <a:t>cuenta</a:t>
            </a:r>
            <a:r>
              <a:rPr lang="es-AR" sz="1200" spc="263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que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el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transformador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estación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no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se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utiliza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y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el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arranque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los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auxiliares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</a:t>
            </a:r>
            <a:r>
              <a:rPr lang="es-AR" sz="1200" spc="105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unidad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generadora</a:t>
            </a:r>
            <a:r>
              <a:rPr lang="es-AR" sz="1200" spc="99" dirty="0" smtClean="0">
                <a:latin typeface="Arial Unicode MS"/>
                <a:cs typeface="Arial Unicode MS"/>
              </a:rPr>
              <a:t> </a:t>
            </a:r>
            <a:r>
              <a:rPr lang="es-AR" sz="1200" spc="-33" dirty="0" smtClean="0">
                <a:latin typeface="Arial Unicode MS"/>
                <a:cs typeface="Arial Unicode MS"/>
              </a:rPr>
              <a:t>se</a:t>
            </a:r>
            <a:r>
              <a:rPr lang="es-AR" sz="1200" spc="263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realiza</a:t>
            </a:r>
            <a:r>
              <a:rPr lang="es-AR" sz="1200" spc="59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a</a:t>
            </a:r>
            <a:r>
              <a:rPr lang="es-AR" sz="1200" spc="66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través</a:t>
            </a:r>
            <a:r>
              <a:rPr lang="es-AR" sz="1200" spc="66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66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la</a:t>
            </a:r>
            <a:r>
              <a:rPr lang="es-AR" sz="1200" spc="66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barra</a:t>
            </a:r>
            <a:r>
              <a:rPr lang="es-AR" sz="1200" spc="66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colectora</a:t>
            </a:r>
            <a:r>
              <a:rPr lang="es-AR" sz="1200" spc="66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de</a:t>
            </a:r>
            <a:r>
              <a:rPr lang="es-AR" sz="1200" spc="66" dirty="0" smtClean="0">
                <a:latin typeface="Arial Unicode MS"/>
                <a:cs typeface="Arial Unicode MS"/>
              </a:rPr>
              <a:t> </a:t>
            </a:r>
            <a:r>
              <a:rPr lang="es-AR" sz="1200" dirty="0" smtClean="0">
                <a:latin typeface="Arial Unicode MS"/>
                <a:cs typeface="Arial Unicode MS"/>
              </a:rPr>
              <a:t>alta</a:t>
            </a:r>
            <a:r>
              <a:rPr lang="es-AR" sz="1200" spc="66" dirty="0" smtClean="0">
                <a:latin typeface="Arial Unicode MS"/>
                <a:cs typeface="Arial Unicode MS"/>
              </a:rPr>
              <a:t> </a:t>
            </a:r>
            <a:r>
              <a:rPr lang="es-AR" sz="1200" spc="-12" dirty="0" smtClean="0">
                <a:latin typeface="Arial Unicode MS"/>
                <a:cs typeface="Arial Unicode MS"/>
              </a:rPr>
              <a:t>tensión.</a:t>
            </a:r>
            <a:endParaRPr lang="es-AR" sz="1200" dirty="0" smtClean="0">
              <a:latin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0AA6-C73A-4C45-BF57-14CB028BF8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96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0003" y="4464072"/>
            <a:ext cx="1450668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60008" y="8064123"/>
            <a:ext cx="11946677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1163" y="2831650"/>
            <a:ext cx="12424363" cy="403828"/>
          </a:xfrm>
        </p:spPr>
        <p:txBody>
          <a:bodyPr lIns="0" tIns="0" rIns="0" bIns="0"/>
          <a:lstStyle>
            <a:lvl1pPr>
              <a:defRPr sz="2624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57619" y="4526881"/>
            <a:ext cx="12551460" cy="212046"/>
          </a:xfrm>
        </p:spPr>
        <p:txBody>
          <a:bodyPr lIns="0" tIns="0" rIns="0" bIns="0"/>
          <a:lstStyle>
            <a:lvl1pPr>
              <a:defRPr sz="1378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1163" y="2831650"/>
            <a:ext cx="12424363" cy="403828"/>
          </a:xfrm>
        </p:spPr>
        <p:txBody>
          <a:bodyPr lIns="0" tIns="0" rIns="0" bIns="0"/>
          <a:lstStyle>
            <a:lvl1pPr>
              <a:defRPr sz="2624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53337" y="3312055"/>
            <a:ext cx="7424007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789346" y="3312055"/>
            <a:ext cx="7424007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1163" y="2831650"/>
            <a:ext cx="12424363" cy="403828"/>
          </a:xfrm>
        </p:spPr>
        <p:txBody>
          <a:bodyPr lIns="0" tIns="0" rIns="0" bIns="0"/>
          <a:lstStyle>
            <a:lvl1pPr>
              <a:defRPr sz="2624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1163" y="2831652"/>
            <a:ext cx="12424363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57619" y="4526882"/>
            <a:ext cx="12551460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802674" y="13392204"/>
            <a:ext cx="54613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53335" y="13392204"/>
            <a:ext cx="3925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288012" y="13392204"/>
            <a:ext cx="3925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99956">
        <a:defRPr>
          <a:latin typeface="+mn-lt"/>
          <a:ea typeface="+mn-ea"/>
          <a:cs typeface="+mn-cs"/>
        </a:defRPr>
      </a:lvl2pPr>
      <a:lvl3pPr marL="1199912">
        <a:defRPr>
          <a:latin typeface="+mn-lt"/>
          <a:ea typeface="+mn-ea"/>
          <a:cs typeface="+mn-cs"/>
        </a:defRPr>
      </a:lvl3pPr>
      <a:lvl4pPr marL="1799866">
        <a:defRPr>
          <a:latin typeface="+mn-lt"/>
          <a:ea typeface="+mn-ea"/>
          <a:cs typeface="+mn-cs"/>
        </a:defRPr>
      </a:lvl4pPr>
      <a:lvl5pPr marL="2399823">
        <a:defRPr>
          <a:latin typeface="+mn-lt"/>
          <a:ea typeface="+mn-ea"/>
          <a:cs typeface="+mn-cs"/>
        </a:defRPr>
      </a:lvl5pPr>
      <a:lvl6pPr marL="2999779">
        <a:defRPr>
          <a:latin typeface="+mn-lt"/>
          <a:ea typeface="+mn-ea"/>
          <a:cs typeface="+mn-cs"/>
        </a:defRPr>
      </a:lvl6pPr>
      <a:lvl7pPr marL="3599735">
        <a:defRPr>
          <a:latin typeface="+mn-lt"/>
          <a:ea typeface="+mn-ea"/>
          <a:cs typeface="+mn-cs"/>
        </a:defRPr>
      </a:lvl7pPr>
      <a:lvl8pPr marL="4199690">
        <a:defRPr>
          <a:latin typeface="+mn-lt"/>
          <a:ea typeface="+mn-ea"/>
          <a:cs typeface="+mn-cs"/>
        </a:defRPr>
      </a:lvl8pPr>
      <a:lvl9pPr marL="479964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99956">
        <a:defRPr>
          <a:latin typeface="+mn-lt"/>
          <a:ea typeface="+mn-ea"/>
          <a:cs typeface="+mn-cs"/>
        </a:defRPr>
      </a:lvl2pPr>
      <a:lvl3pPr marL="1199912">
        <a:defRPr>
          <a:latin typeface="+mn-lt"/>
          <a:ea typeface="+mn-ea"/>
          <a:cs typeface="+mn-cs"/>
        </a:defRPr>
      </a:lvl3pPr>
      <a:lvl4pPr marL="1799866">
        <a:defRPr>
          <a:latin typeface="+mn-lt"/>
          <a:ea typeface="+mn-ea"/>
          <a:cs typeface="+mn-cs"/>
        </a:defRPr>
      </a:lvl4pPr>
      <a:lvl5pPr marL="2399823">
        <a:defRPr>
          <a:latin typeface="+mn-lt"/>
          <a:ea typeface="+mn-ea"/>
          <a:cs typeface="+mn-cs"/>
        </a:defRPr>
      </a:lvl5pPr>
      <a:lvl6pPr marL="2999779">
        <a:defRPr>
          <a:latin typeface="+mn-lt"/>
          <a:ea typeface="+mn-ea"/>
          <a:cs typeface="+mn-cs"/>
        </a:defRPr>
      </a:lvl6pPr>
      <a:lvl7pPr marL="3599735">
        <a:defRPr>
          <a:latin typeface="+mn-lt"/>
          <a:ea typeface="+mn-ea"/>
          <a:cs typeface="+mn-cs"/>
        </a:defRPr>
      </a:lvl7pPr>
      <a:lvl8pPr marL="4199690">
        <a:defRPr>
          <a:latin typeface="+mn-lt"/>
          <a:ea typeface="+mn-ea"/>
          <a:cs typeface="+mn-cs"/>
        </a:defRPr>
      </a:lvl8pPr>
      <a:lvl9pPr marL="479964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8012" y="646906"/>
            <a:ext cx="24460200" cy="12374059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 algn="just">
              <a:spcBef>
                <a:spcPts val="131"/>
              </a:spcBef>
            </a:pPr>
            <a:r>
              <a:rPr sz="5400" b="1" dirty="0" err="1">
                <a:latin typeface="Arial Unicode MS"/>
                <a:cs typeface="Arial Unicode MS"/>
              </a:rPr>
              <a:t>Capitulo</a:t>
            </a:r>
            <a:r>
              <a:rPr sz="5400" b="1" spc="327" dirty="0">
                <a:latin typeface="Arial Unicode MS"/>
                <a:cs typeface="Arial Unicode MS"/>
              </a:rPr>
              <a:t> </a:t>
            </a:r>
            <a:r>
              <a:rPr sz="5400" b="1" spc="-66" dirty="0" smtClean="0">
                <a:latin typeface="Arial Unicode MS"/>
                <a:cs typeface="Arial Unicode MS"/>
              </a:rPr>
              <a:t>2</a:t>
            </a:r>
            <a:r>
              <a:rPr lang="es-ES" sz="5400" b="1" spc="-66" dirty="0" smtClean="0">
                <a:latin typeface="Arial Unicode MS"/>
                <a:cs typeface="Arial Unicode MS"/>
              </a:rPr>
              <a:t> </a:t>
            </a:r>
            <a:r>
              <a:rPr lang="es-AR" sz="5400" b="1" spc="-12" dirty="0" smtClean="0">
                <a:latin typeface="Arial Unicode MS"/>
                <a:cs typeface="Arial Unicode MS"/>
              </a:rPr>
              <a:t>Subestaciones</a:t>
            </a:r>
            <a:endParaRPr lang="es-AR" sz="5400" b="1" spc="-12" dirty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endParaRPr lang="es-AR" sz="2800" spc="-12" dirty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2.1</a:t>
            </a:r>
            <a:r>
              <a:rPr lang="es-AR" sz="2800" b="1" spc="-12" dirty="0">
                <a:latin typeface="Arial Unicode MS"/>
                <a:cs typeface="Arial Unicode MS"/>
              </a:rPr>
              <a:t> INTRODUCCION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689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Una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subestación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punto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unión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sistema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distribución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o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transmisión.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Las</a:t>
            </a:r>
            <a:r>
              <a:rPr lang="es-AR" sz="2800" spc="26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subestaciones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utilizan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para:</a:t>
            </a:r>
            <a:endParaRPr lang="es-AR" sz="2800" dirty="0" smtClean="0">
              <a:latin typeface="Arial Unicode MS"/>
              <a:cs typeface="Arial Unicode MS"/>
            </a:endParaRPr>
          </a:p>
          <a:p>
            <a:pPr marL="455712" marR="1981520" indent="-207397" algn="just"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Cambiar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circuitos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controlar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flujo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energía</a:t>
            </a:r>
            <a:r>
              <a:rPr lang="es-AR" sz="2800" b="1" spc="26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</a:p>
          <a:p>
            <a:pPr marL="455712" marR="1981520" indent="-207397" algn="just"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Aislar</a:t>
            </a:r>
            <a:r>
              <a:rPr lang="es-AR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lang="es-AR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secciones</a:t>
            </a:r>
            <a:r>
              <a:rPr lang="es-AR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defectuosas</a:t>
            </a:r>
            <a:r>
              <a:rPr lang="es-AR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AR" sz="2800" b="1" spc="72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AR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</a:p>
          <a:p>
            <a:pPr marL="455712" marR="1981520" indent="-207397" algn="just"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Dividir</a:t>
            </a:r>
            <a:r>
              <a:rPr lang="es-AR" sz="2800" b="1" spc="66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33" dirty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AR" sz="2800" b="1" spc="26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  <a:r>
              <a:rPr lang="es-AR" sz="2800" b="1" spc="9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para</a:t>
            </a:r>
            <a:r>
              <a:rPr lang="es-AR" sz="2800" b="1" spc="9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mantener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los</a:t>
            </a:r>
            <a:r>
              <a:rPr lang="es-AR" sz="2800" b="1" spc="9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niveles</a:t>
            </a:r>
            <a:r>
              <a:rPr lang="es-AR" sz="2800" b="1" spc="9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falla</a:t>
            </a:r>
            <a:r>
              <a:rPr lang="es-AR" sz="2800" b="1" spc="99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</a:p>
          <a:p>
            <a:pPr marL="455712" marR="1981520" indent="-207397" algn="just"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Proporcionar</a:t>
            </a:r>
            <a:r>
              <a:rPr lang="es-AR" sz="2800" b="1" spc="26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flexibilidad</a:t>
            </a:r>
            <a:r>
              <a:rPr lang="es-AR" sz="2800" b="1" spc="157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al</a:t>
            </a:r>
            <a:r>
              <a:rPr lang="es-AR"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sistema</a:t>
            </a:r>
          </a:p>
          <a:p>
            <a:pPr marL="248315" marR="1981520" algn="just">
              <a:spcBef>
                <a:spcPts val="125"/>
              </a:spcBef>
            </a:pPr>
            <a:endParaRPr lang="es-AR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322"/>
              </a:spcBef>
            </a:pPr>
            <a:r>
              <a:rPr lang="es-AR" sz="2800" spc="-12" dirty="0">
                <a:latin typeface="Arial Unicode MS"/>
                <a:cs typeface="Arial Unicode MS"/>
              </a:rPr>
              <a:t>Las</a:t>
            </a:r>
            <a:r>
              <a:rPr lang="es-AR" sz="2800" spc="7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subestaciones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pueden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ser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7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dos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tipos:</a:t>
            </a:r>
            <a:endParaRPr lang="es-AR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86"/>
              </a:spcBef>
            </a:pPr>
            <a:endParaRPr lang="es-AR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/>
              <a:cs typeface="Arial Unicode MS"/>
            </a:endParaRPr>
          </a:p>
          <a:p>
            <a:pPr marL="387142" lvl="2" indent="-147483" algn="just">
              <a:spcBef>
                <a:spcPts val="7"/>
              </a:spcBef>
              <a:buAutoNum type="arabicPeriod"/>
              <a:tabLst>
                <a:tab pos="981681" algn="l"/>
              </a:tabLst>
            </a:pPr>
            <a:r>
              <a:rPr lang="es-A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Subestación</a:t>
            </a:r>
            <a:r>
              <a:rPr lang="es-AR" sz="2800" b="1" i="1" spc="9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A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aislada</a:t>
            </a:r>
            <a:r>
              <a:rPr lang="es-AR" sz="2800" b="1" i="1" spc="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A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en</a:t>
            </a:r>
            <a:r>
              <a:rPr lang="es-AR" sz="2800" b="1" i="1" spc="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A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aire</a:t>
            </a:r>
            <a:r>
              <a:rPr lang="es-AR" sz="2800" b="1" i="1" spc="9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AR" sz="2800" b="1" i="1" spc="-1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(AIS)</a:t>
            </a:r>
            <a:endParaRPr lang="es-AR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/>
              <a:cs typeface="Arial Unicode MS"/>
            </a:endParaRPr>
          </a:p>
          <a:p>
            <a:pPr marL="387142" lvl="2" indent="-147483" algn="just">
              <a:spcBef>
                <a:spcPts val="308"/>
              </a:spcBef>
              <a:buAutoNum type="arabicPeriod"/>
              <a:tabLst>
                <a:tab pos="981681" algn="l"/>
              </a:tabLst>
            </a:pPr>
            <a:r>
              <a:rPr lang="es-A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Subestación</a:t>
            </a:r>
            <a:r>
              <a:rPr lang="es-AR" sz="2800" b="1" i="1" spc="7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A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aislada</a:t>
            </a:r>
            <a:r>
              <a:rPr lang="es-AR" sz="2800" b="1" i="1" spc="7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A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en</a:t>
            </a:r>
            <a:r>
              <a:rPr lang="es-AR" sz="2800" b="1" i="1" spc="78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A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gas</a:t>
            </a:r>
            <a:r>
              <a:rPr lang="es-AR" sz="2800" b="1" i="1" spc="7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 </a:t>
            </a:r>
            <a:r>
              <a:rPr lang="es-AR" sz="2800" b="1" i="1" spc="-1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/>
                <a:cs typeface="Arial Unicode MS"/>
              </a:rPr>
              <a:t>(GIS)</a:t>
            </a:r>
          </a:p>
          <a:p>
            <a:pPr marL="164154" indent="-147488" algn="just">
              <a:spcBef>
                <a:spcPts val="308"/>
              </a:spcBef>
              <a:buAutoNum type="arabicPeriod"/>
              <a:tabLst>
                <a:tab pos="164988" algn="l"/>
              </a:tabLst>
            </a:pPr>
            <a:endParaRPr lang="es-AR" sz="2800" b="1" i="1" spc="-12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2.2</a:t>
            </a:r>
            <a:r>
              <a:rPr lang="es-AR" sz="2800" b="1" spc="-20" dirty="0">
                <a:latin typeface="Arial Unicode MS"/>
                <a:cs typeface="Arial Unicode MS"/>
              </a:rPr>
              <a:t> </a:t>
            </a:r>
            <a:r>
              <a:rPr lang="es-AR" sz="2800" b="1" spc="-33" dirty="0">
                <a:latin typeface="Arial Unicode MS"/>
                <a:cs typeface="Arial Unicode MS"/>
              </a:rPr>
              <a:t>DIAGRAMAS</a:t>
            </a:r>
            <a:r>
              <a:rPr lang="es-AR" sz="2800" b="1" spc="-12" dirty="0">
                <a:latin typeface="Arial Unicode MS"/>
                <a:cs typeface="Arial Unicode MS"/>
              </a:rPr>
              <a:t> </a:t>
            </a:r>
            <a:r>
              <a:rPr lang="es-AR" sz="2800" b="1" spc="-86" dirty="0">
                <a:latin typeface="Arial Unicode MS"/>
                <a:cs typeface="Arial Unicode MS"/>
              </a:rPr>
              <a:t>ELÉCTRICOS</a:t>
            </a:r>
            <a:r>
              <a:rPr lang="es-AR" sz="2800" b="1" spc="-12" dirty="0">
                <a:latin typeface="Arial Unicode MS"/>
                <a:cs typeface="Arial Unicode MS"/>
              </a:rPr>
              <a:t> </a:t>
            </a:r>
            <a:r>
              <a:rPr lang="es-AR" sz="2800" b="1" spc="-78" dirty="0">
                <a:latin typeface="Arial Unicode MS"/>
                <a:cs typeface="Arial Unicode MS"/>
              </a:rPr>
              <a:t>DE</a:t>
            </a:r>
            <a:r>
              <a:rPr lang="es-AR" sz="2800" b="1" spc="-12" dirty="0">
                <a:latin typeface="Arial Unicode MS"/>
                <a:cs typeface="Arial Unicode MS"/>
              </a:rPr>
              <a:t> </a:t>
            </a:r>
            <a:r>
              <a:rPr lang="es-AR" sz="2800" b="1" spc="-26" dirty="0">
                <a:latin typeface="Arial Unicode MS"/>
                <a:cs typeface="Arial Unicode MS"/>
              </a:rPr>
              <a:t>LA</a:t>
            </a:r>
            <a:r>
              <a:rPr lang="es-AR" sz="2800" b="1" spc="-20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SUBESTACIÓN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55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6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diagramas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eléctricos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subestación</a:t>
            </a:r>
            <a:r>
              <a:rPr lang="es-AR" sz="2800" spc="16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incluyen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diagramas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unifilares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spc="-46" dirty="0">
                <a:latin typeface="Arial Unicode MS"/>
                <a:cs typeface="Arial Unicode MS"/>
              </a:rPr>
              <a:t>(SLD)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que</a:t>
            </a:r>
            <a:r>
              <a:rPr lang="es-AR" sz="2800" dirty="0" smtClean="0">
                <a:latin typeface="Arial Unicode MS"/>
                <a:cs typeface="Arial Unicode MS"/>
              </a:rPr>
              <a:t> representan</a:t>
            </a:r>
            <a:r>
              <a:rPr lang="es-AR" sz="2800" spc="24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24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diagrama</a:t>
            </a:r>
            <a:r>
              <a:rPr lang="es-AR" sz="2800" spc="24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24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cableado</a:t>
            </a:r>
            <a:r>
              <a:rPr lang="es-AR" sz="2800" spc="24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trifásico</a:t>
            </a:r>
            <a:r>
              <a:rPr lang="es-AR" sz="2800" spc="24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utilizando</a:t>
            </a:r>
            <a:r>
              <a:rPr lang="es-AR" sz="2800" spc="24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24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diagrama</a:t>
            </a:r>
            <a:r>
              <a:rPr lang="es-AR" sz="2800" spc="24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unifilar.</a:t>
            </a:r>
            <a:r>
              <a:rPr lang="es-AR" sz="2800" spc="243" dirty="0">
                <a:latin typeface="Arial Unicode MS"/>
                <a:cs typeface="Arial Unicode MS"/>
              </a:rPr>
              <a:t> </a:t>
            </a:r>
            <a:r>
              <a:rPr lang="es-AR" sz="2800" spc="-26" dirty="0">
                <a:latin typeface="Arial Unicode MS"/>
                <a:cs typeface="Arial Unicode MS"/>
              </a:rPr>
              <a:t>Esto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debe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tres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fases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son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similares.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También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puede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encontrar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diagramas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que</a:t>
            </a:r>
            <a:r>
              <a:rPr lang="es-AR" sz="2800" dirty="0" smtClean="0">
                <a:latin typeface="Arial Unicode MS"/>
                <a:cs typeface="Arial Unicode MS"/>
              </a:rPr>
              <a:t> representan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relés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protección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más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detalle,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llamados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spc="-59" dirty="0">
                <a:latin typeface="Arial Unicode MS"/>
                <a:cs typeface="Arial Unicode MS"/>
              </a:rPr>
              <a:t>SLD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protección.</a:t>
            </a:r>
          </a:p>
          <a:p>
            <a:pPr marL="16666" marR="6666" algn="just">
              <a:spcBef>
                <a:spcPts val="755"/>
              </a:spcBef>
            </a:pPr>
            <a:endParaRPr lang="es-AR" sz="2800" spc="-12" dirty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2.2.1</a:t>
            </a:r>
            <a:r>
              <a:rPr lang="es-AR" sz="2800" b="1" spc="86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Diagrama</a:t>
            </a:r>
            <a:r>
              <a:rPr lang="es-AR" sz="2800" b="1" spc="86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unifilar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74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spc="-59" dirty="0">
                <a:latin typeface="Arial Unicode MS"/>
                <a:cs typeface="Arial Unicode MS"/>
              </a:rPr>
              <a:t>SLD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muestra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relación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general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entre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componentes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circuitos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eléctricos</a:t>
            </a:r>
            <a:r>
              <a:rPr lang="es-AR" sz="2800" dirty="0" smtClean="0">
                <a:latin typeface="Arial Unicode MS"/>
                <a:cs typeface="Arial Unicode MS"/>
              </a:rPr>
              <a:t> utilizando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líneas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simples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símbolos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gráficos,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por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ejemplo,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muestra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 la 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138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spc="-26" dirty="0">
                <a:solidFill>
                  <a:srgbClr val="007FAC"/>
                </a:solidFill>
                <a:latin typeface="Arial Unicode MS"/>
                <a:cs typeface="Arial Unicode MS"/>
              </a:rPr>
              <a:t>2.1</a:t>
            </a:r>
            <a:r>
              <a:rPr lang="es-AR" sz="2800" spc="-26" dirty="0">
                <a:latin typeface="Arial Unicode MS"/>
                <a:cs typeface="Arial Unicode MS"/>
              </a:rPr>
              <a:t>.</a:t>
            </a:r>
            <a:r>
              <a:rPr lang="es-AR" sz="2800" dirty="0" smtClean="0">
                <a:latin typeface="Arial Unicode MS"/>
                <a:cs typeface="Arial Unicode MS"/>
              </a:rPr>
              <a:t> Un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ejemplo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una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spc="-59" dirty="0">
                <a:latin typeface="Arial Unicode MS"/>
                <a:cs typeface="Arial Unicode MS"/>
              </a:rPr>
              <a:t>SLD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protección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muestra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 la 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125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spc="-26" dirty="0">
                <a:solidFill>
                  <a:srgbClr val="007FAC"/>
                </a:solidFill>
                <a:latin typeface="Arial Unicode MS"/>
                <a:cs typeface="Arial Unicode MS"/>
              </a:rPr>
              <a:t>2.2</a:t>
            </a:r>
            <a:r>
              <a:rPr lang="es-AR" sz="2800" spc="-26" dirty="0">
                <a:latin typeface="Arial Unicode MS"/>
                <a:cs typeface="Arial Unicode MS"/>
              </a:rPr>
              <a:t>.</a:t>
            </a:r>
          </a:p>
          <a:p>
            <a:pPr marL="16666" marR="6666" algn="just">
              <a:spcBef>
                <a:spcPts val="774"/>
              </a:spcBef>
            </a:pPr>
            <a:endParaRPr lang="es-AR" sz="2800" spc="-26" dirty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2.2.2</a:t>
            </a:r>
            <a:r>
              <a:rPr lang="es-AR" sz="2800" b="1" spc="165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Diagrama</a:t>
            </a:r>
            <a:r>
              <a:rPr lang="es-AR" sz="2800" b="1" spc="170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esquemático</a:t>
            </a:r>
            <a:r>
              <a:rPr lang="es-AR" sz="2800" b="1" spc="170" dirty="0">
                <a:latin typeface="Arial Unicode MS"/>
                <a:cs typeface="Arial Unicode MS"/>
              </a:rPr>
              <a:t> </a:t>
            </a:r>
            <a:r>
              <a:rPr lang="es-AR" sz="2800" b="1" spc="111" dirty="0">
                <a:latin typeface="Arial Unicode MS"/>
                <a:cs typeface="Arial Unicode MS"/>
              </a:rPr>
              <a:t>/</a:t>
            </a:r>
            <a:r>
              <a:rPr lang="es-AR" sz="2800" b="1" spc="165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elemental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35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diagrama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esquemático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o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elemental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muestra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conexiones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eléctricas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funciones</a:t>
            </a:r>
            <a:r>
              <a:rPr lang="es-AR" sz="2800" dirty="0" smtClean="0">
                <a:latin typeface="Arial Unicode MS"/>
                <a:cs typeface="Arial Unicode MS"/>
              </a:rPr>
              <a:t> de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circuito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específico.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Estos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pueden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ver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 la 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91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2.3</a:t>
            </a:r>
            <a:r>
              <a:rPr lang="es-AR" sz="2800" spc="99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(Diagrama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elemental</a:t>
            </a:r>
            <a:r>
              <a:rPr lang="es-AR" sz="2800" dirty="0" smtClean="0">
                <a:latin typeface="Arial Unicode MS"/>
                <a:cs typeface="Arial Unicode MS"/>
              </a:rPr>
              <a:t> esquemático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spc="-59" dirty="0">
                <a:latin typeface="Arial Unicode MS"/>
                <a:cs typeface="Arial Unicode MS"/>
              </a:rPr>
              <a:t>CA)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144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2.4</a:t>
            </a:r>
            <a:r>
              <a:rPr lang="es-AR" sz="2800" spc="144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(Diagrama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elemental</a:t>
            </a:r>
            <a:r>
              <a:rPr lang="es-AR" sz="2800" spc="14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esquemático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spc="-26" dirty="0">
                <a:latin typeface="Arial Unicode MS"/>
                <a:cs typeface="Arial Unicode MS"/>
              </a:rPr>
              <a:t>DC).</a:t>
            </a:r>
            <a:endParaRPr lang="es-AR" sz="2800" dirty="0" smtClean="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543985" y="15145132"/>
            <a:ext cx="119168" cy="198546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sz="1181" spc="12" dirty="0">
                <a:latin typeface="Arial Unicode MS"/>
                <a:cs typeface="Arial Unicode MS"/>
              </a:rPr>
              <a:t>9</a:t>
            </a:r>
            <a:endParaRPr sz="1181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12" y="1018577"/>
            <a:ext cx="12192000" cy="10677329"/>
          </a:xfrm>
          <a:prstGeom prst="rect">
            <a:avLst/>
          </a:prstGeom>
        </p:spPr>
      </p:pic>
      <p:sp>
        <p:nvSpPr>
          <p:cNvPr id="3" name="object 4"/>
          <p:cNvSpPr txBox="1"/>
          <p:nvPr/>
        </p:nvSpPr>
        <p:spPr>
          <a:xfrm>
            <a:off x="4189412" y="12457906"/>
            <a:ext cx="5715000" cy="293829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33" dirty="0">
                <a:latin typeface="Arial Unicode MS"/>
                <a:cs typeface="Arial Unicode MS"/>
              </a:rPr>
              <a:t>FIGURA</a:t>
            </a:r>
            <a:r>
              <a:rPr b="1" spc="91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2.1</a:t>
            </a:r>
            <a:r>
              <a:rPr b="1" spc="9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Diagrama</a:t>
            </a:r>
            <a:r>
              <a:rPr b="1" spc="9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unifilar</a:t>
            </a:r>
            <a:r>
              <a:rPr b="1" spc="9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99" dirty="0">
                <a:latin typeface="Arial Unicode MS"/>
                <a:cs typeface="Arial Unicode MS"/>
              </a:rPr>
              <a:t> </a:t>
            </a:r>
            <a:r>
              <a:rPr b="1" spc="-12" dirty="0">
                <a:latin typeface="Arial Unicode MS"/>
                <a:cs typeface="Arial Unicode MS"/>
              </a:rPr>
              <a:t>subestación.</a:t>
            </a:r>
            <a:endParaRPr b="1" dirty="0">
              <a:latin typeface="Arial Unicode MS"/>
              <a:cs typeface="Arial Unicode MS"/>
            </a:endParaRPr>
          </a:p>
        </p:txBody>
      </p:sp>
      <p:pic>
        <p:nvPicPr>
          <p:cNvPr id="4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47612" y="1637506"/>
            <a:ext cx="12268200" cy="1210967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6914812" y="1018577"/>
            <a:ext cx="4802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666">
              <a:spcBef>
                <a:spcPts val="131"/>
              </a:spcBef>
            </a:pPr>
            <a:r>
              <a:rPr lang="es-AR" b="1" spc="-40" dirty="0">
                <a:latin typeface="Arial Unicode MS"/>
                <a:cs typeface="Arial Unicode MS"/>
              </a:rPr>
              <a:t>FIGURA</a:t>
            </a:r>
            <a:r>
              <a:rPr lang="es-AR" b="1" spc="105" dirty="0">
                <a:latin typeface="Arial Unicode MS"/>
                <a:cs typeface="Arial Unicode MS"/>
              </a:rPr>
              <a:t> </a:t>
            </a:r>
            <a:r>
              <a:rPr lang="es-AR" b="1" dirty="0" smtClean="0">
                <a:latin typeface="Arial Unicode MS"/>
                <a:cs typeface="Arial Unicode MS"/>
              </a:rPr>
              <a:t>2.2</a:t>
            </a:r>
            <a:r>
              <a:rPr lang="es-AR" b="1" spc="111" dirty="0">
                <a:latin typeface="Arial Unicode MS"/>
                <a:cs typeface="Arial Unicode MS"/>
              </a:rPr>
              <a:t> </a:t>
            </a:r>
            <a:r>
              <a:rPr lang="es-AR" b="1" dirty="0" smtClean="0">
                <a:latin typeface="Arial Unicode MS"/>
                <a:cs typeface="Arial Unicode MS"/>
              </a:rPr>
              <a:t>Diagrama</a:t>
            </a:r>
            <a:r>
              <a:rPr lang="es-AR" b="1" spc="111" dirty="0">
                <a:latin typeface="Arial Unicode MS"/>
                <a:cs typeface="Arial Unicode MS"/>
              </a:rPr>
              <a:t> </a:t>
            </a:r>
            <a:r>
              <a:rPr lang="es-AR" b="1" dirty="0" smtClean="0">
                <a:latin typeface="Arial Unicode MS"/>
                <a:cs typeface="Arial Unicode MS"/>
              </a:rPr>
              <a:t>unifilar</a:t>
            </a:r>
            <a:r>
              <a:rPr lang="es-AR" b="1" spc="111" dirty="0">
                <a:latin typeface="Arial Unicode MS"/>
                <a:cs typeface="Arial Unicode MS"/>
              </a:rPr>
              <a:t> </a:t>
            </a:r>
            <a:r>
              <a:rPr lang="es-AR" b="1" dirty="0" smtClean="0">
                <a:latin typeface="Arial Unicode MS"/>
                <a:cs typeface="Arial Unicode MS"/>
              </a:rPr>
              <a:t>de</a:t>
            </a:r>
            <a:r>
              <a:rPr lang="es-AR" b="1" spc="111" dirty="0">
                <a:latin typeface="Arial Unicode MS"/>
                <a:cs typeface="Arial Unicode MS"/>
              </a:rPr>
              <a:t> </a:t>
            </a:r>
            <a:r>
              <a:rPr lang="es-AR" b="1" spc="-12" dirty="0">
                <a:latin typeface="Arial Unicode MS"/>
                <a:cs typeface="Arial Unicode MS"/>
              </a:rPr>
              <a:t>protección.</a:t>
            </a:r>
            <a:endParaRPr lang="es-AR" b="1" dirty="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46655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/>
          <p:cNvSpPr txBox="1"/>
          <p:nvPr/>
        </p:nvSpPr>
        <p:spPr>
          <a:xfrm>
            <a:off x="3960812" y="13829506"/>
            <a:ext cx="5410200" cy="293829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33" dirty="0">
                <a:latin typeface="Arial Unicode MS"/>
                <a:cs typeface="Arial Unicode MS"/>
              </a:rPr>
              <a:t>FIGURA</a:t>
            </a:r>
            <a:r>
              <a:rPr b="1" spc="144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2.3</a:t>
            </a:r>
            <a:r>
              <a:rPr b="1" spc="144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Diagrama</a:t>
            </a:r>
            <a:r>
              <a:rPr b="1" spc="144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elemental</a:t>
            </a:r>
            <a:r>
              <a:rPr b="1" spc="144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esquemático</a:t>
            </a:r>
            <a:r>
              <a:rPr b="1" spc="144" dirty="0">
                <a:latin typeface="Arial Unicode MS"/>
                <a:cs typeface="Arial Unicode MS"/>
              </a:rPr>
              <a:t> </a:t>
            </a:r>
            <a:r>
              <a:rPr b="1" spc="-33" dirty="0">
                <a:latin typeface="Arial Unicode MS"/>
                <a:cs typeface="Arial Unicode MS"/>
              </a:rPr>
              <a:t>AC.</a:t>
            </a:r>
            <a:endParaRPr b="1" dirty="0">
              <a:latin typeface="Arial Unicode MS"/>
              <a:cs typeface="Arial Unicode MS"/>
            </a:endParaRPr>
          </a:p>
        </p:txBody>
      </p:sp>
      <p:pic>
        <p:nvPicPr>
          <p:cNvPr id="8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23813" y="2436935"/>
            <a:ext cx="12210446" cy="11183646"/>
          </a:xfrm>
          <a:prstGeom prst="rect">
            <a:avLst/>
          </a:prstGeom>
        </p:spPr>
      </p:pic>
      <p:sp>
        <p:nvSpPr>
          <p:cNvPr id="9" name="object 4"/>
          <p:cNvSpPr txBox="1"/>
          <p:nvPr/>
        </p:nvSpPr>
        <p:spPr>
          <a:xfrm>
            <a:off x="18819812" y="1866106"/>
            <a:ext cx="3905948" cy="570828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33" dirty="0">
                <a:latin typeface="Arial Unicode MS"/>
                <a:cs typeface="Arial Unicode MS"/>
              </a:rPr>
              <a:t>FIGURA</a:t>
            </a:r>
            <a:r>
              <a:rPr b="1" spc="144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2.4</a:t>
            </a:r>
            <a:r>
              <a:rPr b="1" spc="144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Diagrama</a:t>
            </a:r>
            <a:r>
              <a:rPr b="1" spc="144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elemental</a:t>
            </a:r>
            <a:r>
              <a:rPr b="1" spc="144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esquemático</a:t>
            </a:r>
            <a:r>
              <a:rPr b="1" spc="144" dirty="0">
                <a:latin typeface="Arial Unicode MS"/>
                <a:cs typeface="Arial Unicode MS"/>
              </a:rPr>
              <a:t> </a:t>
            </a:r>
            <a:r>
              <a:rPr b="1" spc="-33" dirty="0">
                <a:latin typeface="Arial Unicode MS"/>
                <a:cs typeface="Arial Unicode MS"/>
              </a:rPr>
              <a:t>DC.</a:t>
            </a:r>
            <a:endParaRPr b="1" dirty="0">
              <a:latin typeface="Arial Unicode MS"/>
              <a:cs typeface="Arial Unicode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12" y="494506"/>
            <a:ext cx="11811000" cy="1308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6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4247812" y="494506"/>
            <a:ext cx="10896600" cy="4087175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5833" lvl="2" algn="just">
              <a:spcBef>
                <a:spcPts val="131"/>
              </a:spcBef>
              <a:tabLst>
                <a:tab pos="394137" algn="l"/>
              </a:tabLst>
            </a:pPr>
            <a:r>
              <a:rPr lang="es-AR" sz="2800" b="1" dirty="0" smtClean="0">
                <a:latin typeface="Arial Unicode MS"/>
                <a:cs typeface="Arial Unicode MS"/>
              </a:rPr>
              <a:t>2.2.3 </a:t>
            </a:r>
            <a:r>
              <a:rPr sz="2800" b="1" dirty="0" err="1" smtClean="0">
                <a:latin typeface="Arial Unicode MS"/>
                <a:cs typeface="Arial Unicode MS"/>
              </a:rPr>
              <a:t>Diagrama</a:t>
            </a:r>
            <a:r>
              <a:rPr sz="2800" b="1" spc="150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157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conexiones</a:t>
            </a:r>
            <a:r>
              <a:rPr sz="2800" b="1" spc="150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o</a:t>
            </a:r>
            <a:r>
              <a:rPr sz="2800" b="1" spc="157" dirty="0">
                <a:latin typeface="Arial Unicode MS"/>
                <a:cs typeface="Arial Unicode MS"/>
              </a:rPr>
              <a:t> </a:t>
            </a:r>
            <a:r>
              <a:rPr sz="2800" b="1" spc="-12" dirty="0">
                <a:latin typeface="Arial Unicode MS"/>
                <a:cs typeface="Arial Unicode MS"/>
              </a:rPr>
              <a:t>cableado</a:t>
            </a:r>
            <a:endParaRPr sz="2800" b="1" dirty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41"/>
              </a:spcBef>
            </a:pP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14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diagrama</a:t>
            </a:r>
            <a:r>
              <a:rPr sz="2800" spc="14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4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conexión</a:t>
            </a:r>
            <a:r>
              <a:rPr sz="2800" spc="1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o</a:t>
            </a:r>
            <a:r>
              <a:rPr sz="2800" spc="14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cableado</a:t>
            </a:r>
            <a:r>
              <a:rPr sz="2800" spc="14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muestra</a:t>
            </a:r>
            <a:r>
              <a:rPr sz="2800" spc="1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las</a:t>
            </a:r>
            <a:r>
              <a:rPr sz="2800" spc="14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conexiones</a:t>
            </a:r>
            <a:r>
              <a:rPr sz="2800" spc="14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14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150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instalación</a:t>
            </a:r>
            <a:r>
              <a:rPr sz="2800" spc="14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entre</a:t>
            </a:r>
            <a:r>
              <a:rPr sz="2800" spc="144" dirty="0">
                <a:latin typeface="Arial Unicode MS"/>
                <a:cs typeface="Arial Unicode MS"/>
              </a:rPr>
              <a:t> </a:t>
            </a:r>
            <a:r>
              <a:rPr sz="2800" spc="-33" dirty="0">
                <a:latin typeface="Arial Unicode MS"/>
                <a:cs typeface="Arial Unicode MS"/>
              </a:rPr>
              <a:t>los</a:t>
            </a:r>
            <a:r>
              <a:rPr sz="2800" dirty="0">
                <a:latin typeface="Arial Unicode MS"/>
                <a:cs typeface="Arial Unicode MS"/>
              </a:rPr>
              <a:t> componentes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sistema,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por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ejemplo,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el</a:t>
            </a:r>
            <a:r>
              <a:rPr sz="2800" spc="10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que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ve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111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26" dirty="0">
                <a:solidFill>
                  <a:srgbClr val="007FAC"/>
                </a:solidFill>
                <a:latin typeface="Arial Unicode MS"/>
                <a:cs typeface="Arial Unicode MS"/>
              </a:rPr>
              <a:t>2.5</a:t>
            </a:r>
            <a:r>
              <a:rPr sz="2800" spc="-26" dirty="0">
                <a:latin typeface="Arial Unicode MS"/>
                <a:cs typeface="Arial Unicode MS"/>
              </a:rPr>
              <a:t>.</a:t>
            </a:r>
            <a:endParaRPr sz="2800" dirty="0">
              <a:latin typeface="Arial Unicode MS"/>
              <a:cs typeface="Arial Unicode MS"/>
            </a:endParaRPr>
          </a:p>
          <a:p>
            <a:pPr algn="just">
              <a:spcBef>
                <a:spcPts val="86"/>
              </a:spcBef>
            </a:pPr>
            <a:endParaRPr sz="2800" dirty="0">
              <a:latin typeface="Arial Unicode MS"/>
              <a:cs typeface="Arial Unicode MS"/>
            </a:endParaRPr>
          </a:p>
          <a:p>
            <a:pPr marL="15832" lvl="2" algn="just">
              <a:tabLst>
                <a:tab pos="414969" algn="l"/>
              </a:tabLst>
            </a:pPr>
            <a:r>
              <a:rPr lang="es-AR" sz="2800" b="1" dirty="0" smtClean="0">
                <a:latin typeface="Arial Unicode MS"/>
                <a:cs typeface="Arial Unicode MS"/>
              </a:rPr>
              <a:t>2.2.4 </a:t>
            </a:r>
            <a:r>
              <a:rPr sz="2800" b="1" dirty="0" err="1" smtClean="0">
                <a:latin typeface="Arial Unicode MS"/>
                <a:cs typeface="Arial Unicode MS"/>
              </a:rPr>
              <a:t>Diagrama</a:t>
            </a:r>
            <a:r>
              <a:rPr sz="2800" b="1" spc="170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165" dirty="0">
                <a:latin typeface="Arial Unicode MS"/>
                <a:cs typeface="Arial Unicode MS"/>
              </a:rPr>
              <a:t> </a:t>
            </a:r>
            <a:r>
              <a:rPr sz="2800" b="1" spc="-12" dirty="0">
                <a:latin typeface="Arial Unicode MS"/>
                <a:cs typeface="Arial Unicode MS"/>
              </a:rPr>
              <a:t>interconexión</a:t>
            </a:r>
            <a:endParaRPr sz="2800" b="1" dirty="0">
              <a:latin typeface="Arial Unicode MS"/>
              <a:cs typeface="Arial Unicode MS"/>
            </a:endParaRPr>
          </a:p>
          <a:p>
            <a:pPr marL="16666" marR="379139" algn="just">
              <a:spcBef>
                <a:spcPts val="741"/>
              </a:spcBef>
            </a:pP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1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diagrama</a:t>
            </a:r>
            <a:r>
              <a:rPr sz="2800" spc="20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20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interconexión</a:t>
            </a:r>
            <a:r>
              <a:rPr sz="2800" spc="20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muestra</a:t>
            </a:r>
            <a:r>
              <a:rPr sz="2800" spc="1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solo</a:t>
            </a:r>
            <a:r>
              <a:rPr sz="2800" spc="20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las</a:t>
            </a:r>
            <a:r>
              <a:rPr sz="2800" spc="20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conexiones</a:t>
            </a:r>
            <a:r>
              <a:rPr sz="2800" spc="20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externas</a:t>
            </a:r>
            <a:r>
              <a:rPr sz="2800" spc="20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entre</a:t>
            </a:r>
            <a:r>
              <a:rPr sz="2800" spc="197" dirty="0">
                <a:latin typeface="Arial Unicode MS"/>
                <a:cs typeface="Arial Unicode MS"/>
              </a:rPr>
              <a:t> </a:t>
            </a:r>
            <a:r>
              <a:rPr sz="2800" spc="-33" dirty="0">
                <a:latin typeface="Arial Unicode MS"/>
                <a:cs typeface="Arial Unicode MS"/>
              </a:rPr>
              <a:t>los</a:t>
            </a:r>
            <a:r>
              <a:rPr sz="2800" dirty="0">
                <a:latin typeface="Arial Unicode MS"/>
                <a:cs typeface="Arial Unicode MS"/>
              </a:rPr>
              <a:t> componentes</a:t>
            </a:r>
            <a:r>
              <a:rPr sz="2800" spc="197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del</a:t>
            </a:r>
            <a:r>
              <a:rPr sz="2800" spc="204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equipo.</a:t>
            </a:r>
            <a:r>
              <a:rPr sz="2800" spc="197" dirty="0">
                <a:latin typeface="Arial Unicode MS"/>
                <a:cs typeface="Arial Unicode MS"/>
              </a:rPr>
              <a:t> </a:t>
            </a:r>
            <a:r>
              <a:rPr sz="2800" dirty="0" err="1">
                <a:latin typeface="Arial Unicode MS"/>
                <a:cs typeface="Arial Unicode MS"/>
              </a:rPr>
              <a:t>Referirse</a:t>
            </a:r>
            <a:r>
              <a:rPr sz="2800" spc="204" dirty="0">
                <a:latin typeface="Arial Unicode MS"/>
                <a:cs typeface="Arial Unicode MS"/>
              </a:rPr>
              <a:t> </a:t>
            </a:r>
            <a:r>
              <a:rPr sz="2800" dirty="0" smtClean="0">
                <a:latin typeface="Arial Unicode MS"/>
                <a:cs typeface="Arial Unicode MS"/>
              </a:rPr>
              <a:t>a</a:t>
            </a:r>
            <a:r>
              <a:rPr lang="es-AR" sz="2800" dirty="0" smtClean="0">
                <a:latin typeface="Arial Unicode MS"/>
                <a:cs typeface="Arial Unicode MS"/>
              </a:rPr>
              <a:t> la </a:t>
            </a:r>
            <a:r>
              <a:rPr sz="2800" dirty="0" err="1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197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26" dirty="0">
                <a:solidFill>
                  <a:srgbClr val="007FAC"/>
                </a:solidFill>
                <a:latin typeface="Arial Unicode MS"/>
                <a:cs typeface="Arial Unicode MS"/>
              </a:rPr>
              <a:t>2.6</a:t>
            </a:r>
            <a:r>
              <a:rPr sz="2800" spc="-26" dirty="0">
                <a:latin typeface="Arial Unicode MS"/>
                <a:cs typeface="Arial Unicode MS"/>
              </a:rPr>
              <a:t>.</a:t>
            </a:r>
            <a:endParaRPr sz="2800" dirty="0">
              <a:latin typeface="Arial Unicode MS"/>
              <a:cs typeface="Arial Unicode MS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751012" y="13677106"/>
            <a:ext cx="7620000" cy="293829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33" dirty="0">
                <a:latin typeface="Arial Unicode MS"/>
                <a:cs typeface="Arial Unicode MS"/>
              </a:rPr>
              <a:t>FIGURA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2.5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Diagrama</a:t>
            </a:r>
            <a:r>
              <a:rPr b="1" spc="6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conexión</a:t>
            </a:r>
            <a:r>
              <a:rPr b="1" spc="66" dirty="0">
                <a:latin typeface="Arial Unicode MS"/>
                <a:cs typeface="Arial Unicode MS"/>
              </a:rPr>
              <a:t> /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cableado</a:t>
            </a:r>
            <a:r>
              <a:rPr b="1" spc="6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del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relé</a:t>
            </a:r>
            <a:r>
              <a:rPr b="1" spc="6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spc="-12" dirty="0">
                <a:latin typeface="Arial Unicode MS"/>
                <a:cs typeface="Arial Unicode MS"/>
              </a:rPr>
              <a:t>distancia.</a:t>
            </a:r>
            <a:endParaRPr b="1" dirty="0">
              <a:latin typeface="Arial Unicode MS"/>
              <a:cs typeface="Arial Unicode MS"/>
            </a:endParaRPr>
          </a:p>
        </p:txBody>
      </p:sp>
      <p:pic>
        <p:nvPicPr>
          <p:cNvPr id="9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66813" y="5676106"/>
            <a:ext cx="11277600" cy="7772400"/>
          </a:xfrm>
          <a:prstGeom prst="rect">
            <a:avLst/>
          </a:prstGeom>
        </p:spPr>
      </p:pic>
      <p:sp>
        <p:nvSpPr>
          <p:cNvPr id="10" name="object 4"/>
          <p:cNvSpPr txBox="1"/>
          <p:nvPr/>
        </p:nvSpPr>
        <p:spPr>
          <a:xfrm>
            <a:off x="18286412" y="13677105"/>
            <a:ext cx="8398774" cy="293829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40" dirty="0">
                <a:latin typeface="Arial Unicode MS"/>
                <a:cs typeface="Arial Unicode MS"/>
              </a:rPr>
              <a:t>FIGURA</a:t>
            </a:r>
            <a:r>
              <a:rPr b="1" spc="-20" dirty="0">
                <a:latin typeface="Arial Unicode MS"/>
                <a:cs typeface="Arial Unicode MS"/>
              </a:rPr>
              <a:t> </a:t>
            </a:r>
            <a:r>
              <a:rPr b="1" spc="-33" dirty="0">
                <a:latin typeface="Arial Unicode MS"/>
                <a:cs typeface="Arial Unicode MS"/>
              </a:rPr>
              <a:t>2.6</a:t>
            </a:r>
            <a:r>
              <a:rPr lang="es-AR" b="1" spc="-33" dirty="0">
                <a:latin typeface="Arial Unicode MS"/>
                <a:cs typeface="Arial Unicode MS"/>
              </a:rPr>
              <a:t> </a:t>
            </a:r>
            <a:r>
              <a:rPr lang="es-AR" b="1" dirty="0" smtClean="0">
                <a:latin typeface="Arial Unicode MS"/>
                <a:cs typeface="Arial Unicode MS"/>
              </a:rPr>
              <a:t>Diagrama</a:t>
            </a:r>
            <a:r>
              <a:rPr lang="es-AR" b="1" spc="99" dirty="0">
                <a:latin typeface="Arial Unicode MS"/>
                <a:cs typeface="Arial Unicode MS"/>
              </a:rPr>
              <a:t> </a:t>
            </a:r>
            <a:r>
              <a:rPr lang="es-AR" b="1" dirty="0" smtClean="0">
                <a:latin typeface="Arial Unicode MS"/>
                <a:cs typeface="Arial Unicode MS"/>
              </a:rPr>
              <a:t>de</a:t>
            </a:r>
            <a:r>
              <a:rPr lang="es-AR" b="1" spc="105" dirty="0">
                <a:latin typeface="Arial Unicode MS"/>
                <a:cs typeface="Arial Unicode MS"/>
              </a:rPr>
              <a:t> </a:t>
            </a:r>
            <a:r>
              <a:rPr lang="es-AR" b="1" spc="-12" dirty="0">
                <a:latin typeface="Arial Unicode MS"/>
                <a:cs typeface="Arial Unicode MS"/>
              </a:rPr>
              <a:t>interconexión</a:t>
            </a:r>
            <a:r>
              <a:rPr lang="es-AR" spc="-12" dirty="0">
                <a:latin typeface="Arial Unicode MS"/>
                <a:cs typeface="Arial Unicode MS"/>
              </a:rPr>
              <a:t>.</a:t>
            </a:r>
            <a:endParaRPr lang="es-AR" dirty="0" smtClean="0">
              <a:latin typeface="Arial Unicode MS"/>
              <a:cs typeface="Arial Unicode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12" y="494506"/>
            <a:ext cx="12725400" cy="1295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79412" y="340828"/>
            <a:ext cx="14097000" cy="13755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666" algn="just"/>
            <a:r>
              <a:rPr lang="es-AR" sz="2800" b="1" dirty="0" smtClean="0">
                <a:latin typeface="Arial Unicode MS"/>
                <a:cs typeface="Arial Unicode MS"/>
              </a:rPr>
              <a:t>2.3</a:t>
            </a:r>
            <a:r>
              <a:rPr lang="es-AR" sz="2800" b="1" spc="-7" dirty="0">
                <a:latin typeface="Arial Unicode MS"/>
                <a:cs typeface="Arial Unicode MS"/>
              </a:rPr>
              <a:t> </a:t>
            </a:r>
            <a:r>
              <a:rPr lang="es-AR" sz="2800" b="1" spc="-52" dirty="0">
                <a:latin typeface="Arial Unicode MS"/>
                <a:cs typeface="Arial Unicode MS"/>
              </a:rPr>
              <a:t>DISEÑOS</a:t>
            </a:r>
            <a:r>
              <a:rPr lang="es-AR" sz="2800" b="1" spc="-7" dirty="0">
                <a:latin typeface="Arial Unicode MS"/>
                <a:cs typeface="Arial Unicode MS"/>
              </a:rPr>
              <a:t> </a:t>
            </a:r>
            <a:r>
              <a:rPr lang="es-AR" sz="2800" b="1" spc="-86" dirty="0">
                <a:latin typeface="Arial Unicode MS"/>
                <a:cs typeface="Arial Unicode MS"/>
              </a:rPr>
              <a:t>DE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72" dirty="0">
                <a:latin typeface="Arial Unicode MS"/>
                <a:cs typeface="Arial Unicode MS"/>
              </a:rPr>
              <a:t>SUBESTACIONES</a:t>
            </a:r>
            <a:r>
              <a:rPr lang="es-AR" sz="2800" b="1" spc="-7" dirty="0">
                <a:latin typeface="Arial Unicode MS"/>
                <a:cs typeface="Arial Unicode MS"/>
              </a:rPr>
              <a:t> </a:t>
            </a:r>
            <a:r>
              <a:rPr lang="es-AR" sz="2800" b="1" spc="-150" dirty="0">
                <a:latin typeface="Arial Unicode MS"/>
                <a:cs typeface="Arial Unicode MS"/>
              </a:rPr>
              <a:t>Y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BARRAS</a:t>
            </a:r>
          </a:p>
          <a:p>
            <a:pPr marL="16666" algn="just"/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57496" algn="just">
              <a:spcBef>
                <a:spcPts val="755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Hay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varias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disposiciones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pueden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conectar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equipos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de </a:t>
            </a:r>
            <a:r>
              <a:rPr lang="es-AR" sz="2800" dirty="0" smtClean="0">
                <a:latin typeface="Arial Unicode MS"/>
                <a:cs typeface="Arial Unicode MS"/>
              </a:rPr>
              <a:t>conmutación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subestaciones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estaciones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generadoras.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selección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del </a:t>
            </a:r>
            <a:r>
              <a:rPr lang="es-AR" sz="2800" dirty="0" smtClean="0">
                <a:latin typeface="Arial Unicode MS"/>
                <a:cs typeface="Arial Unicode MS"/>
              </a:rPr>
              <a:t>arreglo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depende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siguiente:</a:t>
            </a:r>
            <a:endParaRPr lang="es-AR" sz="2800" dirty="0" smtClean="0">
              <a:latin typeface="Arial Unicode MS"/>
              <a:cs typeface="Arial Unicode MS"/>
            </a:endParaRPr>
          </a:p>
          <a:p>
            <a:pPr marL="455122" marR="3311423" indent="-207397" algn="just">
              <a:spcBef>
                <a:spcPts val="729"/>
              </a:spcBef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Grado</a:t>
            </a:r>
            <a:r>
              <a:rPr lang="es-AR"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7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flexibilidad</a:t>
            </a:r>
            <a:r>
              <a:rPr lang="es-AR" sz="2800" b="1" spc="17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requerido</a:t>
            </a:r>
            <a:r>
              <a:rPr lang="es-AR" sz="2800" b="1" spc="26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Importancia</a:t>
            </a:r>
            <a:r>
              <a:rPr lang="es-AR" sz="2800" b="1" spc="14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</a:t>
            </a:r>
            <a:r>
              <a:rPr lang="es-AR" sz="2800" b="1" spc="14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las</a:t>
            </a:r>
            <a:r>
              <a:rPr lang="es-AR" sz="2800" b="1" spc="144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cargas</a:t>
            </a:r>
            <a:endParaRPr lang="es-AR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385990" indent="-138265" algn="just">
              <a:spcBef>
                <a:spcPts val="472"/>
              </a:spcBef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Consideraciones</a:t>
            </a:r>
            <a:r>
              <a:rPr lang="es-AR"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económicas,</a:t>
            </a:r>
            <a:r>
              <a:rPr lang="es-AR" sz="2800" b="1" spc="17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incluida</a:t>
            </a:r>
            <a:r>
              <a:rPr lang="es-AR"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la</a:t>
            </a:r>
            <a:r>
              <a:rPr lang="es-AR" sz="2800" b="1" spc="17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disponibilidad</a:t>
            </a:r>
            <a:r>
              <a:rPr lang="es-AR"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AR" sz="2800" b="1" spc="170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el</a:t>
            </a:r>
            <a:r>
              <a:rPr lang="es-AR" sz="2800" b="1" spc="16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costo.</a:t>
            </a:r>
          </a:p>
          <a:p>
            <a:pPr marL="372753" marR="3392250" indent="-124438" algn="just"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Provisión</a:t>
            </a:r>
            <a:r>
              <a:rPr lang="es-AR" sz="2800" b="1" spc="105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 </a:t>
            </a: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extensión.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</a:p>
          <a:p>
            <a:pPr marL="372753" marR="3392250" indent="-124438" algn="just"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Zonas</a:t>
            </a:r>
            <a:r>
              <a:rPr lang="es-AR" sz="2800" b="1" spc="3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protectoras.</a:t>
            </a:r>
            <a:endParaRPr lang="es-AR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L="372753" indent="-124438" algn="just">
              <a:spcBef>
                <a:spcPts val="387"/>
              </a:spcBef>
              <a:buFont typeface="Arial" panose="020B0604020202020204" pitchFamily="34" charset="0"/>
              <a:buChar char="•"/>
            </a:pP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Mantenimiento</a:t>
            </a:r>
            <a:r>
              <a:rPr lang="es-AR" sz="2800" b="1" spc="2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y</a:t>
            </a:r>
            <a:r>
              <a:rPr lang="es-AR" sz="2800" b="1" spc="2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seguridad</a:t>
            </a:r>
            <a:r>
              <a:rPr lang="es-AR" sz="2800" b="1" spc="2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solidFill>
                  <a:srgbClr val="0070C0"/>
                </a:solidFill>
                <a:latin typeface="Arial Unicode MS"/>
                <a:cs typeface="Arial Unicode MS"/>
              </a:rPr>
              <a:t>del</a:t>
            </a:r>
            <a:r>
              <a:rPr lang="es-AR" sz="2800" b="1" spc="243" dirty="0">
                <a:solidFill>
                  <a:srgbClr val="0070C0"/>
                </a:solidFill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solidFill>
                  <a:srgbClr val="0070C0"/>
                </a:solidFill>
                <a:latin typeface="Arial Unicode MS"/>
                <a:cs typeface="Arial Unicode MS"/>
              </a:rPr>
              <a:t>personal.</a:t>
            </a:r>
            <a:endParaRPr lang="es-AR" sz="2800" b="1" dirty="0" smtClean="0">
              <a:solidFill>
                <a:srgbClr val="0070C0"/>
              </a:solidFill>
              <a:latin typeface="Arial Unicode MS"/>
              <a:cs typeface="Arial Unicode MS"/>
            </a:endParaRPr>
          </a:p>
          <a:p>
            <a:pPr marR="6666" algn="just">
              <a:spcBef>
                <a:spcPts val="787"/>
              </a:spcBef>
            </a:pPr>
            <a:r>
              <a:rPr lang="es-AR" sz="2800" spc="-12" dirty="0">
                <a:latin typeface="Arial Unicode MS"/>
                <a:cs typeface="Arial Unicode MS"/>
              </a:rPr>
              <a:t>En</a:t>
            </a:r>
            <a:r>
              <a:rPr lang="es-AR" sz="2800" spc="72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las</a:t>
            </a:r>
            <a:r>
              <a:rPr lang="es-AR" sz="2800" spc="72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siguientes</a:t>
            </a:r>
            <a:r>
              <a:rPr lang="es-AR" sz="2800" spc="7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secciones</a:t>
            </a:r>
            <a:r>
              <a:rPr lang="es-AR" sz="2800" spc="72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7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describe</a:t>
            </a:r>
            <a:r>
              <a:rPr lang="es-AR" sz="2800" spc="72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una</a:t>
            </a:r>
            <a:r>
              <a:rPr lang="es-AR" sz="2800" spc="7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discusión</a:t>
            </a:r>
            <a:r>
              <a:rPr lang="es-AR" sz="2800" spc="72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sobre</a:t>
            </a:r>
            <a:r>
              <a:rPr lang="es-AR" sz="2800" spc="7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72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disposición</a:t>
            </a:r>
            <a:r>
              <a:rPr lang="es-AR" sz="2800" spc="7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72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las</a:t>
            </a:r>
            <a:r>
              <a:rPr lang="es-AR" sz="2800" spc="72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barras</a:t>
            </a:r>
            <a:r>
              <a:rPr lang="es-AR" sz="2800" spc="263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colectoras.</a:t>
            </a:r>
          </a:p>
          <a:p>
            <a:pPr marR="6666" algn="just">
              <a:spcBef>
                <a:spcPts val="787"/>
              </a:spcBef>
            </a:pPr>
            <a:endParaRPr lang="es-AR" sz="2800" spc="-12" dirty="0">
              <a:latin typeface="Arial Unicode MS"/>
              <a:cs typeface="Arial Unicode MS"/>
            </a:endParaRPr>
          </a:p>
          <a:p>
            <a:pPr marL="16666" algn="just">
              <a:spcBef>
                <a:spcPts val="7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2.3.1</a:t>
            </a:r>
            <a:r>
              <a:rPr lang="es-AR" sz="2800" b="1" spc="144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Disposición</a:t>
            </a:r>
            <a:r>
              <a:rPr lang="es-AR" sz="2800" b="1" spc="144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de</a:t>
            </a:r>
            <a:r>
              <a:rPr lang="es-AR" sz="2800" b="1" spc="144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barra</a:t>
            </a:r>
            <a:r>
              <a:rPr lang="es-AR" sz="2800" b="1" spc="144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colectora</a:t>
            </a:r>
            <a:r>
              <a:rPr lang="es-AR" sz="2800" b="1" spc="144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única</a:t>
            </a:r>
          </a:p>
          <a:p>
            <a:pPr marL="16666" algn="just">
              <a:spcBef>
                <a:spcPts val="7"/>
              </a:spcBef>
            </a:pP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139156" algn="just">
              <a:spcBef>
                <a:spcPts val="755"/>
              </a:spcBef>
            </a:pPr>
            <a:r>
              <a:rPr lang="es-AR" sz="2800" spc="-12" dirty="0">
                <a:latin typeface="Arial Unicode MS"/>
                <a:cs typeface="Arial Unicode MS"/>
              </a:rPr>
              <a:t>Esta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sencilla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disposición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consta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barra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colectora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trifásica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varios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alimentadores</a:t>
            </a:r>
            <a:r>
              <a:rPr lang="es-AR" sz="2800" spc="26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conectados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ella.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Referirse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 la 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86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spc="-26" dirty="0">
                <a:solidFill>
                  <a:srgbClr val="007FAC"/>
                </a:solidFill>
                <a:latin typeface="Arial Unicode MS"/>
                <a:cs typeface="Arial Unicode MS"/>
              </a:rPr>
              <a:t>2.7</a:t>
            </a:r>
            <a:r>
              <a:rPr lang="es-AR" sz="2800" spc="-26" dirty="0">
                <a:latin typeface="Arial Unicode MS"/>
                <a:cs typeface="Arial Unicode MS"/>
              </a:rPr>
              <a:t>.</a:t>
            </a:r>
            <a:r>
              <a:rPr lang="es-AR" sz="2800" dirty="0">
                <a:latin typeface="Arial Unicode MS"/>
                <a:cs typeface="Arial Unicode MS"/>
              </a:rPr>
              <a:t> </a:t>
            </a:r>
            <a:r>
              <a:rPr lang="es-AR" sz="2800" spc="-66" dirty="0">
                <a:latin typeface="Arial Unicode MS"/>
                <a:cs typeface="Arial Unicode MS"/>
              </a:rPr>
              <a:t>Se</a:t>
            </a:r>
            <a:r>
              <a:rPr lang="es-AR" sz="2800" spc="16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requiere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una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parada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total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realizar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cualquier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mantenimiento.</a:t>
            </a:r>
          </a:p>
          <a:p>
            <a:pPr marL="16666" marR="139156" algn="just">
              <a:spcBef>
                <a:spcPts val="755"/>
              </a:spcBef>
            </a:pPr>
            <a:endParaRPr lang="es-AR" sz="2800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2.3.2</a:t>
            </a:r>
            <a:r>
              <a:rPr lang="es-AR" sz="2800" b="1" spc="131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Disposición</a:t>
            </a:r>
            <a:r>
              <a:rPr lang="es-AR" sz="2800" b="1" spc="138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de</a:t>
            </a:r>
            <a:r>
              <a:rPr lang="es-AR" sz="2800" b="1" spc="138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doble</a:t>
            </a:r>
            <a:r>
              <a:rPr lang="es-AR" sz="2800" b="1" spc="131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barra</a:t>
            </a:r>
            <a:r>
              <a:rPr lang="es-AR" sz="2800" b="1" spc="138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colectora</a:t>
            </a:r>
            <a:r>
              <a:rPr lang="es-AR" sz="2800" b="1" spc="138" dirty="0">
                <a:latin typeface="Arial Unicode MS"/>
                <a:cs typeface="Arial Unicode MS"/>
              </a:rPr>
              <a:t> </a:t>
            </a:r>
            <a:r>
              <a:rPr lang="es-AR" sz="2800" b="1" spc="118" dirty="0">
                <a:latin typeface="Arial Unicode MS"/>
                <a:cs typeface="Arial Unicode MS"/>
              </a:rPr>
              <a:t>/interruptor</a:t>
            </a:r>
          </a:p>
          <a:p>
            <a:pPr marL="16666" algn="just">
              <a:spcBef>
                <a:spcPts val="131"/>
              </a:spcBef>
            </a:pPr>
            <a:endParaRPr lang="es-AR" sz="2800" b="1" spc="118" dirty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21"/>
              </a:spcBef>
            </a:pPr>
            <a:r>
              <a:rPr lang="es-AR" sz="2800" spc="-12" dirty="0">
                <a:latin typeface="Arial Unicode MS"/>
                <a:cs typeface="Arial Unicode MS"/>
              </a:rPr>
              <a:t>Esta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disposición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más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cara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disposición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barra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colectora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única,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pero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más</a:t>
            </a:r>
            <a:r>
              <a:rPr lang="es-AR" sz="2800" dirty="0" smtClean="0">
                <a:latin typeface="Arial Unicode MS"/>
                <a:cs typeface="Arial Unicode MS"/>
              </a:rPr>
              <a:t> fiable</a:t>
            </a:r>
            <a:r>
              <a:rPr lang="es-AR" sz="2800" spc="16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6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mantenimiento.</a:t>
            </a:r>
            <a:r>
              <a:rPr lang="es-AR" sz="2800" spc="165" dirty="0">
                <a:latin typeface="Arial Unicode MS"/>
                <a:cs typeface="Arial Unicode MS"/>
              </a:rPr>
              <a:t> </a:t>
            </a:r>
            <a:r>
              <a:rPr lang="es-AR" sz="2800" spc="-40" dirty="0">
                <a:latin typeface="Arial Unicode MS"/>
                <a:cs typeface="Arial Unicode MS"/>
              </a:rPr>
              <a:t>El</a:t>
            </a:r>
            <a:r>
              <a:rPr lang="es-AR" sz="2800" spc="16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circuito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6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puede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transferir</a:t>
            </a:r>
            <a:r>
              <a:rPr lang="es-AR" sz="2800" spc="16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desde</a:t>
            </a:r>
            <a:r>
              <a:rPr lang="es-AR" sz="2800" spc="16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barra</a:t>
            </a:r>
            <a:r>
              <a:rPr lang="es-AR" sz="2800" spc="165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colectora</a:t>
            </a:r>
            <a:r>
              <a:rPr lang="es-AR" sz="2800" dirty="0" smtClean="0">
                <a:latin typeface="Arial Unicode MS"/>
                <a:cs typeface="Arial Unicode MS"/>
              </a:rPr>
              <a:t> principal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barra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colectora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reserva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conectando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acoplador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bus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12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hacer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un</a:t>
            </a:r>
            <a:r>
              <a:rPr lang="es-AR" sz="2800" dirty="0" smtClean="0">
                <a:latin typeface="Arial Unicode MS"/>
                <a:cs typeface="Arial Unicode MS"/>
              </a:rPr>
              <a:t> camino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corriente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circuito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durante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proceso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transferencia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(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150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2.8</a:t>
            </a:r>
            <a:r>
              <a:rPr lang="es-AR" sz="2800" spc="-12" dirty="0">
                <a:latin typeface="Arial Unicode MS"/>
                <a:cs typeface="Arial Unicode MS"/>
              </a:rPr>
              <a:t>).</a:t>
            </a:r>
            <a:r>
              <a:rPr lang="es-AR" sz="2800" dirty="0" smtClean="0">
                <a:latin typeface="Arial Unicode MS"/>
                <a:cs typeface="Arial Unicode MS"/>
              </a:rPr>
              <a:t> Los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seccionadores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no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pueden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apagar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cargas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menos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haya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camino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la</a:t>
            </a:r>
            <a:r>
              <a:rPr lang="es-AR" sz="2800" dirty="0" smtClean="0">
                <a:latin typeface="Arial Unicode MS"/>
                <a:cs typeface="Arial Unicode MS"/>
              </a:rPr>
              <a:t> corriente.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Este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esquema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más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utilizado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mayoría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las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empresas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servicios</a:t>
            </a:r>
            <a:r>
              <a:rPr lang="es-AR" sz="2800" dirty="0" smtClean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públicos.</a:t>
            </a:r>
            <a:endParaRPr lang="es-AR" sz="2800" dirty="0" smtClean="0">
              <a:latin typeface="Arial Unicode MS"/>
              <a:cs typeface="Arial Unicode MS"/>
            </a:endParaRPr>
          </a:p>
          <a:p>
            <a:pPr marR="6666" algn="just">
              <a:lnSpc>
                <a:spcPts val="1742"/>
              </a:lnSpc>
              <a:spcBef>
                <a:spcPts val="787"/>
              </a:spcBef>
            </a:pPr>
            <a:endParaRPr lang="es-AR" dirty="0">
              <a:latin typeface="Arial Unicode MS"/>
              <a:cs typeface="Arial Unicode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86012" y="570705"/>
            <a:ext cx="9829800" cy="6988422"/>
          </a:xfrm>
          <a:prstGeom prst="rect">
            <a:avLst/>
          </a:prstGeom>
        </p:spPr>
      </p:pic>
      <p:sp>
        <p:nvSpPr>
          <p:cNvPr id="4" name="object 6"/>
          <p:cNvSpPr txBox="1"/>
          <p:nvPr/>
        </p:nvSpPr>
        <p:spPr>
          <a:xfrm>
            <a:off x="17143412" y="7809706"/>
            <a:ext cx="7064487" cy="293829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40" dirty="0">
                <a:latin typeface="Arial Unicode MS"/>
                <a:cs typeface="Arial Unicode MS"/>
              </a:rPr>
              <a:t>FIGURA</a:t>
            </a:r>
            <a:r>
              <a:rPr b="1" spc="-20" dirty="0">
                <a:latin typeface="Arial Unicode MS"/>
                <a:cs typeface="Arial Unicode MS"/>
              </a:rPr>
              <a:t> </a:t>
            </a:r>
            <a:r>
              <a:rPr b="1" spc="-33" dirty="0">
                <a:latin typeface="Arial Unicode MS"/>
                <a:cs typeface="Arial Unicode MS"/>
              </a:rPr>
              <a:t>2.7</a:t>
            </a:r>
            <a:r>
              <a:rPr lang="es-AR" b="1" spc="-33" dirty="0">
                <a:latin typeface="Arial Unicode MS"/>
                <a:cs typeface="Arial Unicode MS"/>
              </a:rPr>
              <a:t> </a:t>
            </a:r>
            <a:r>
              <a:rPr lang="es-AR" b="1" dirty="0" smtClean="0">
                <a:latin typeface="Arial Unicode MS"/>
                <a:cs typeface="Arial Unicode MS"/>
              </a:rPr>
              <a:t>Disposición</a:t>
            </a:r>
            <a:r>
              <a:rPr lang="es-AR" b="1" spc="111" dirty="0">
                <a:latin typeface="Arial Unicode MS"/>
                <a:cs typeface="Arial Unicode MS"/>
              </a:rPr>
              <a:t> </a:t>
            </a:r>
            <a:r>
              <a:rPr lang="es-AR" b="1" dirty="0" smtClean="0">
                <a:latin typeface="Arial Unicode MS"/>
                <a:cs typeface="Arial Unicode MS"/>
              </a:rPr>
              <a:t>de</a:t>
            </a:r>
            <a:r>
              <a:rPr lang="es-AR" b="1" spc="111" dirty="0">
                <a:latin typeface="Arial Unicode MS"/>
                <a:cs typeface="Arial Unicode MS"/>
              </a:rPr>
              <a:t> </a:t>
            </a:r>
            <a:r>
              <a:rPr lang="es-AR" b="1" dirty="0" smtClean="0">
                <a:latin typeface="Arial Unicode MS"/>
                <a:cs typeface="Arial Unicode MS"/>
              </a:rPr>
              <a:t>barra</a:t>
            </a:r>
            <a:r>
              <a:rPr lang="es-AR" b="1" spc="111" dirty="0">
                <a:latin typeface="Arial Unicode MS"/>
                <a:cs typeface="Arial Unicode MS"/>
              </a:rPr>
              <a:t> </a:t>
            </a:r>
            <a:r>
              <a:rPr lang="es-AR" b="1" dirty="0" smtClean="0">
                <a:latin typeface="Arial Unicode MS"/>
                <a:cs typeface="Arial Unicode MS"/>
              </a:rPr>
              <a:t>colectora</a:t>
            </a:r>
            <a:r>
              <a:rPr lang="es-AR" b="1" spc="111" dirty="0">
                <a:latin typeface="Arial Unicode MS"/>
                <a:cs typeface="Arial Unicode MS"/>
              </a:rPr>
              <a:t> </a:t>
            </a:r>
            <a:r>
              <a:rPr lang="es-AR" b="1" spc="-12" dirty="0">
                <a:latin typeface="Arial Unicode MS"/>
                <a:cs typeface="Arial Unicode MS"/>
              </a:rPr>
              <a:t>única.</a:t>
            </a:r>
            <a:endParaRPr lang="es-AR" b="1" dirty="0" smtClean="0">
              <a:latin typeface="Arial Unicode MS"/>
              <a:cs typeface="Arial Unicode MS"/>
            </a:endParaRPr>
          </a:p>
        </p:txBody>
      </p:sp>
      <p:pic>
        <p:nvPicPr>
          <p:cNvPr id="6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6013" y="8555064"/>
            <a:ext cx="9829799" cy="4767463"/>
          </a:xfrm>
          <a:prstGeom prst="rect">
            <a:avLst/>
          </a:prstGeom>
        </p:spPr>
      </p:pic>
      <p:sp>
        <p:nvSpPr>
          <p:cNvPr id="7" name="object 5"/>
          <p:cNvSpPr txBox="1"/>
          <p:nvPr/>
        </p:nvSpPr>
        <p:spPr>
          <a:xfrm>
            <a:off x="16076612" y="13573106"/>
            <a:ext cx="7666825" cy="293829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40" dirty="0">
                <a:latin typeface="Arial Unicode MS"/>
                <a:cs typeface="Arial Unicode MS"/>
              </a:rPr>
              <a:t>FIGURA</a:t>
            </a:r>
            <a:r>
              <a:rPr b="1" spc="52" dirty="0">
                <a:latin typeface="Arial Unicode MS"/>
                <a:cs typeface="Arial Unicode MS"/>
              </a:rPr>
              <a:t> </a:t>
            </a:r>
            <a:r>
              <a:rPr b="1" dirty="0" smtClean="0">
                <a:latin typeface="Arial Unicode MS"/>
                <a:cs typeface="Arial Unicode MS"/>
              </a:rPr>
              <a:t>2.8</a:t>
            </a:r>
            <a:r>
              <a:rPr lang="es-AR" b="1" dirty="0" smtClean="0">
                <a:latin typeface="Arial Unicode MS"/>
                <a:cs typeface="Arial Unicode MS"/>
              </a:rPr>
              <a:t> </a:t>
            </a:r>
            <a:r>
              <a:rPr b="1" dirty="0" err="1" smtClean="0">
                <a:latin typeface="Arial Unicode MS"/>
                <a:cs typeface="Arial Unicode MS"/>
              </a:rPr>
              <a:t>Disposición</a:t>
            </a:r>
            <a:r>
              <a:rPr b="1" spc="4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40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doble</a:t>
            </a:r>
            <a:r>
              <a:rPr b="1" spc="40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barra</a:t>
            </a:r>
            <a:r>
              <a:rPr b="1" spc="40" dirty="0">
                <a:latin typeface="Arial Unicode MS"/>
                <a:cs typeface="Arial Unicode MS"/>
              </a:rPr>
              <a:t> </a:t>
            </a:r>
            <a:r>
              <a:rPr b="1" dirty="0" err="1">
                <a:latin typeface="Arial Unicode MS"/>
                <a:cs typeface="Arial Unicode MS"/>
              </a:rPr>
              <a:t>colectora</a:t>
            </a:r>
            <a:r>
              <a:rPr b="1" spc="40" dirty="0">
                <a:latin typeface="Arial Unicode MS"/>
                <a:cs typeface="Arial Unicode MS"/>
              </a:rPr>
              <a:t> </a:t>
            </a:r>
            <a:r>
              <a:rPr b="1" spc="72" dirty="0">
                <a:latin typeface="Arial Unicode MS"/>
                <a:cs typeface="Arial Unicode MS"/>
              </a:rPr>
              <a:t>/</a:t>
            </a:r>
            <a:r>
              <a:rPr lang="es-AR" b="1" dirty="0" smtClean="0">
                <a:latin typeface="Arial Unicode MS"/>
                <a:cs typeface="Arial Unicode MS"/>
              </a:rPr>
              <a:t>interruptor</a:t>
            </a:r>
            <a:r>
              <a:rPr b="1" spc="-12" dirty="0">
                <a:latin typeface="Arial Unicode MS"/>
                <a:cs typeface="Arial Unicode MS"/>
              </a:rPr>
              <a:t>.</a:t>
            </a:r>
            <a:endParaRPr b="1" dirty="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49070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55612" y="710660"/>
            <a:ext cx="12268200" cy="7957465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 algn="just">
              <a:spcBef>
                <a:spcPts val="131"/>
              </a:spcBef>
            </a:pPr>
            <a:r>
              <a:rPr sz="2800" b="1" dirty="0">
                <a:latin typeface="Arial Unicode MS"/>
                <a:cs typeface="Arial Unicode MS"/>
              </a:rPr>
              <a:t>2.3.3</a:t>
            </a:r>
            <a:r>
              <a:rPr sz="2800" b="1" spc="78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Seccionamiento</a:t>
            </a:r>
            <a:r>
              <a:rPr sz="2800" b="1" spc="8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8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la</a:t>
            </a:r>
            <a:r>
              <a:rPr sz="2800" b="1" spc="78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disposición</a:t>
            </a:r>
            <a:r>
              <a:rPr sz="2800" b="1" spc="8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86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las</a:t>
            </a:r>
            <a:r>
              <a:rPr sz="2800" b="1" spc="78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barras</a:t>
            </a:r>
            <a:r>
              <a:rPr sz="2800" b="1" spc="86" dirty="0">
                <a:latin typeface="Arial Unicode MS"/>
                <a:cs typeface="Arial Unicode MS"/>
              </a:rPr>
              <a:t> </a:t>
            </a:r>
            <a:r>
              <a:rPr sz="2800" b="1" spc="-12" dirty="0">
                <a:latin typeface="Arial Unicode MS"/>
                <a:cs typeface="Arial Unicode MS"/>
              </a:rPr>
              <a:t>colectoras</a:t>
            </a:r>
            <a:endParaRPr sz="2800" b="1" dirty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814"/>
              </a:spcBef>
            </a:pP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barra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colectora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puede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dividir</a:t>
            </a:r>
            <a:r>
              <a:rPr sz="2800" spc="13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dos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secciones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para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mayor</a:t>
            </a:r>
            <a:r>
              <a:rPr sz="2800" spc="138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flexibilidad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spc="-33" dirty="0">
                <a:latin typeface="Arial Unicode MS"/>
                <a:cs typeface="Arial Unicode MS"/>
              </a:rPr>
              <a:t>de</a:t>
            </a:r>
            <a:r>
              <a:rPr sz="2800" dirty="0">
                <a:latin typeface="Arial Unicode MS"/>
                <a:cs typeface="Arial Unicode MS"/>
              </a:rPr>
              <a:t> mantenimiento</a:t>
            </a:r>
            <a:r>
              <a:rPr sz="2800" spc="256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(ver</a:t>
            </a:r>
            <a:r>
              <a:rPr sz="2800" spc="256" dirty="0"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263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2.9</a:t>
            </a:r>
            <a:r>
              <a:rPr sz="2800" spc="-12" dirty="0">
                <a:latin typeface="Arial Unicode MS"/>
                <a:cs typeface="Arial Unicode MS"/>
              </a:rPr>
              <a:t>).</a:t>
            </a:r>
            <a:endParaRPr lang="es-AR" sz="2800" spc="-12" dirty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endParaRPr lang="es-AR" sz="2800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2.3.4</a:t>
            </a:r>
            <a:r>
              <a:rPr lang="es-AR" sz="2800" b="1" spc="91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Disposición</a:t>
            </a:r>
            <a:r>
              <a:rPr lang="es-AR" sz="2800" b="1" spc="99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de</a:t>
            </a:r>
            <a:r>
              <a:rPr lang="es-AR" sz="2800" b="1" spc="99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la</a:t>
            </a:r>
            <a:r>
              <a:rPr lang="es-AR" sz="2800" b="1" spc="99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barra</a:t>
            </a:r>
            <a:r>
              <a:rPr lang="es-AR" sz="2800" b="1" spc="99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colectora</a:t>
            </a:r>
            <a:r>
              <a:rPr lang="es-AR" sz="2800" b="1" spc="99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en</a:t>
            </a:r>
            <a:r>
              <a:rPr lang="es-AR" sz="2800" b="1" spc="91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anillo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80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Una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disposición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barra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colectora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anillo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proporciona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más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flexibilidad.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spc="-40" dirty="0">
                <a:latin typeface="Arial Unicode MS"/>
                <a:cs typeface="Arial Unicode MS"/>
              </a:rPr>
              <a:t>El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suministro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se</a:t>
            </a:r>
            <a:r>
              <a:rPr lang="es-AR" sz="2800" spc="26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puede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tomar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cualquier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sección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adyacente;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cualquier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falla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sección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localiza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esa</a:t>
            </a:r>
            <a:r>
              <a:rPr lang="es-AR" sz="2800" spc="26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sección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solamente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(ver 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157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2.10</a:t>
            </a:r>
            <a:r>
              <a:rPr lang="es-AR" sz="2800" spc="-12" dirty="0">
                <a:latin typeface="Arial Unicode MS"/>
                <a:cs typeface="Arial Unicode MS"/>
              </a:rPr>
              <a:t>).</a:t>
            </a:r>
          </a:p>
          <a:p>
            <a:pPr marL="16666" marR="6666" algn="just">
              <a:spcBef>
                <a:spcPts val="780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2.3.5</a:t>
            </a:r>
            <a:r>
              <a:rPr lang="es-AR" sz="2800" b="1" spc="138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Disposición</a:t>
            </a:r>
            <a:r>
              <a:rPr lang="es-AR" sz="2800" b="1" spc="138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de</a:t>
            </a:r>
            <a:r>
              <a:rPr lang="es-AR" sz="2800" b="1" spc="138" dirty="0">
                <a:latin typeface="Arial Unicode MS"/>
                <a:cs typeface="Arial Unicode MS"/>
              </a:rPr>
              <a:t> </a:t>
            </a:r>
            <a:r>
              <a:rPr lang="es-AR" sz="2800" b="1" spc="78" dirty="0">
                <a:latin typeface="Arial Unicode MS"/>
                <a:cs typeface="Arial Unicode MS"/>
              </a:rPr>
              <a:t>un</a:t>
            </a:r>
            <a:r>
              <a:rPr lang="es-AR" sz="2800" b="1" spc="138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interruptor</a:t>
            </a:r>
            <a:r>
              <a:rPr lang="es-AR" sz="2800" b="1" spc="138" dirty="0" smtClean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y</a:t>
            </a:r>
            <a:r>
              <a:rPr lang="es-AR" sz="2800" b="1" spc="138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medio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41"/>
              </a:spcBef>
            </a:pPr>
            <a:r>
              <a:rPr lang="es-AR" sz="2800" spc="-26" dirty="0">
                <a:latin typeface="Arial Unicode MS"/>
                <a:cs typeface="Arial Unicode MS"/>
              </a:rPr>
              <a:t>En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esta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disposición,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requieren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tres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interruptores</a:t>
            </a:r>
            <a:r>
              <a:rPr lang="es-AR" sz="2800" spc="150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dos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circuitos.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spc="-26" dirty="0">
                <a:latin typeface="Arial Unicode MS"/>
                <a:cs typeface="Arial Unicode MS"/>
              </a:rPr>
              <a:t>Esto </a:t>
            </a:r>
            <a:r>
              <a:rPr lang="es-AR" sz="2800" dirty="0" smtClean="0">
                <a:latin typeface="Arial Unicode MS"/>
                <a:cs typeface="Arial Unicode MS"/>
              </a:rPr>
              <a:t>significa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cada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circuito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tiene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spc="66" dirty="0">
                <a:latin typeface="Arial Unicode MS"/>
                <a:cs typeface="Arial Unicode MS"/>
              </a:rPr>
              <a:t>un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interruptor</a:t>
            </a:r>
            <a:r>
              <a:rPr lang="es-AR" sz="2800" spc="177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medio.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Esta</a:t>
            </a:r>
            <a:r>
              <a:rPr lang="es-AR" sz="2800" spc="17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metodología</a:t>
            </a:r>
            <a:r>
              <a:rPr lang="es-AR" sz="2800" spc="170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es </a:t>
            </a:r>
            <a:r>
              <a:rPr lang="es-AR" sz="2800" dirty="0" smtClean="0">
                <a:latin typeface="Arial Unicode MS"/>
                <a:cs typeface="Arial Unicode MS"/>
              </a:rPr>
              <a:t>más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caro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utiliza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importantes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circuitos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alto</a:t>
            </a:r>
            <a:r>
              <a:rPr lang="es-AR" sz="2800" spc="15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voltaje</a:t>
            </a:r>
            <a:r>
              <a:rPr lang="es-AR" sz="2800" spc="157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(</a:t>
            </a:r>
            <a:r>
              <a:rPr lang="es-AR" sz="2800" spc="-12" dirty="0" smtClean="0">
                <a:latin typeface="Arial Unicode MS"/>
                <a:cs typeface="Arial Unicode MS"/>
              </a:rPr>
              <a:t>ver </a:t>
            </a:r>
            <a:r>
              <a:rPr lang="es-AR" sz="2800" spc="-12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 </a:t>
            </a:r>
            <a:r>
              <a:rPr lang="es-AR"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2.11</a:t>
            </a:r>
            <a:r>
              <a:rPr lang="es-AR" sz="2800" spc="-12" dirty="0">
                <a:latin typeface="Arial Unicode MS"/>
                <a:cs typeface="Arial Unicode MS"/>
              </a:rPr>
              <a:t>).</a:t>
            </a:r>
          </a:p>
          <a:p>
            <a:pPr marL="16666" marR="6666" algn="just">
              <a:spcBef>
                <a:spcPts val="741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2.3.6</a:t>
            </a:r>
            <a:r>
              <a:rPr lang="es-AR" sz="2800" b="1" spc="229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Disposición</a:t>
            </a:r>
            <a:r>
              <a:rPr lang="es-AR" sz="2800" b="1" spc="229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de</a:t>
            </a:r>
            <a:r>
              <a:rPr lang="es-AR" sz="2800" b="1" spc="229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barra</a:t>
            </a:r>
            <a:r>
              <a:rPr lang="es-AR" sz="2800" b="1" spc="229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colectora</a:t>
            </a:r>
            <a:r>
              <a:rPr lang="es-AR" sz="2800" b="1" spc="236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doble,</a:t>
            </a:r>
            <a:r>
              <a:rPr lang="es-AR" sz="2800" b="1" spc="229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interruptor</a:t>
            </a:r>
            <a:r>
              <a:rPr lang="es-AR" sz="2800" b="1" spc="229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doble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55"/>
              </a:spcBef>
            </a:pPr>
            <a:r>
              <a:rPr lang="es-AR" sz="2800" spc="-12" dirty="0">
                <a:latin typeface="Arial Unicode MS"/>
                <a:cs typeface="Arial Unicode MS"/>
              </a:rPr>
              <a:t>En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esquema,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cada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circuito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tiene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dos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interruptores</a:t>
            </a:r>
            <a:r>
              <a:rPr lang="es-AR" sz="2800" spc="111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cada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circuito.</a:t>
            </a:r>
            <a:r>
              <a:rPr lang="es-AR" sz="2800" spc="118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Esto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es</a:t>
            </a:r>
            <a:r>
              <a:rPr lang="es-AR" sz="2800" dirty="0" smtClean="0">
                <a:latin typeface="Arial Unicode MS"/>
                <a:cs typeface="Arial Unicode MS"/>
              </a:rPr>
              <a:t> nuevamente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más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caro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pero</a:t>
            </a:r>
            <a:r>
              <a:rPr lang="es-AR" sz="2800" spc="19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más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confiable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circuitos</a:t>
            </a:r>
            <a:r>
              <a:rPr lang="es-AR" sz="2800" spc="19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muy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importantes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(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184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2.12</a:t>
            </a:r>
            <a:r>
              <a:rPr lang="es-AR" sz="2800" spc="-12" dirty="0">
                <a:latin typeface="Arial Unicode MS"/>
                <a:cs typeface="Arial Unicode MS"/>
              </a:rPr>
              <a:t>).</a:t>
            </a:r>
            <a:endParaRPr lang="es-AR" sz="2800" dirty="0" smtClean="0">
              <a:latin typeface="Arial Unicode MS"/>
              <a:cs typeface="Arial Unicode MS"/>
            </a:endParaRPr>
          </a:p>
        </p:txBody>
      </p:sp>
      <p:pic>
        <p:nvPicPr>
          <p:cNvPr id="8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612" y="8668125"/>
            <a:ext cx="9372600" cy="4641309"/>
          </a:xfrm>
          <a:prstGeom prst="rect">
            <a:avLst/>
          </a:prstGeom>
        </p:spPr>
      </p:pic>
      <p:sp>
        <p:nvSpPr>
          <p:cNvPr id="9" name="object 6"/>
          <p:cNvSpPr txBox="1"/>
          <p:nvPr/>
        </p:nvSpPr>
        <p:spPr>
          <a:xfrm>
            <a:off x="1065212" y="13586010"/>
            <a:ext cx="6553200" cy="293829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40" dirty="0">
                <a:latin typeface="Arial Unicode MS"/>
                <a:cs typeface="Arial Unicode MS"/>
              </a:rPr>
              <a:t>FIGURA</a:t>
            </a:r>
            <a:r>
              <a:rPr b="1" spc="40" dirty="0">
                <a:latin typeface="Arial Unicode MS"/>
                <a:cs typeface="Arial Unicode MS"/>
              </a:rPr>
              <a:t> </a:t>
            </a:r>
            <a:r>
              <a:rPr b="1" dirty="0" smtClean="0">
                <a:latin typeface="Arial Unicode MS"/>
                <a:cs typeface="Arial Unicode MS"/>
              </a:rPr>
              <a:t>2.9</a:t>
            </a:r>
            <a:r>
              <a:rPr lang="es-ES" b="1" spc="518" dirty="0" smtClean="0">
                <a:latin typeface="Arial Unicode MS"/>
                <a:cs typeface="Arial Unicode MS"/>
              </a:rPr>
              <a:t> </a:t>
            </a:r>
            <a:r>
              <a:rPr b="1" dirty="0" smtClean="0">
                <a:latin typeface="Arial Unicode MS"/>
                <a:cs typeface="Arial Unicode MS"/>
              </a:rPr>
              <a:t>Barra</a:t>
            </a:r>
            <a:r>
              <a:rPr b="1" spc="33" dirty="0" smtClean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colectora</a:t>
            </a:r>
            <a:r>
              <a:rPr b="1" spc="2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en</a:t>
            </a:r>
            <a:r>
              <a:rPr b="1" spc="2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disposición</a:t>
            </a:r>
            <a:r>
              <a:rPr b="1" spc="2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26" dirty="0">
                <a:latin typeface="Arial Unicode MS"/>
                <a:cs typeface="Arial Unicode MS"/>
              </a:rPr>
              <a:t> </a:t>
            </a:r>
            <a:r>
              <a:rPr b="1" spc="-12" dirty="0">
                <a:latin typeface="Arial Unicode MS"/>
                <a:cs typeface="Arial Unicode MS"/>
              </a:rPr>
              <a:t>sección.</a:t>
            </a:r>
            <a:endParaRPr b="1" dirty="0">
              <a:latin typeface="Arial Unicode MS"/>
              <a:cs typeface="Arial Unicode MS"/>
            </a:endParaRPr>
          </a:p>
        </p:txBody>
      </p:sp>
      <p:pic>
        <p:nvPicPr>
          <p:cNvPr id="10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85812" y="1063425"/>
            <a:ext cx="11430000" cy="5986094"/>
          </a:xfrm>
          <a:prstGeom prst="rect">
            <a:avLst/>
          </a:prstGeom>
        </p:spPr>
      </p:pic>
      <p:sp>
        <p:nvSpPr>
          <p:cNvPr id="11" name="object 4"/>
          <p:cNvSpPr txBox="1"/>
          <p:nvPr/>
        </p:nvSpPr>
        <p:spPr>
          <a:xfrm>
            <a:off x="15536120" y="7102616"/>
            <a:ext cx="5867400" cy="293829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26" dirty="0">
                <a:latin typeface="Arial Unicode MS"/>
                <a:cs typeface="Arial Unicode MS"/>
              </a:rPr>
              <a:t>FIGURA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2.10</a:t>
            </a:r>
            <a:r>
              <a:rPr b="1" spc="6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Disposición</a:t>
            </a:r>
            <a:r>
              <a:rPr b="1" spc="6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6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barras</a:t>
            </a:r>
            <a:r>
              <a:rPr b="1" spc="6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colectoras</a:t>
            </a:r>
            <a:r>
              <a:rPr b="1" spc="6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en</a:t>
            </a:r>
            <a:r>
              <a:rPr b="1" spc="66" dirty="0">
                <a:latin typeface="Arial Unicode MS"/>
                <a:cs typeface="Arial Unicode MS"/>
              </a:rPr>
              <a:t> </a:t>
            </a:r>
            <a:r>
              <a:rPr b="1" spc="-12" dirty="0">
                <a:latin typeface="Arial Unicode MS"/>
                <a:cs typeface="Arial Unicode MS"/>
              </a:rPr>
              <a:t>anillo.</a:t>
            </a:r>
            <a:endParaRPr b="1" dirty="0">
              <a:latin typeface="Arial Unicode MS"/>
              <a:cs typeface="Arial Unicode MS"/>
            </a:endParaRPr>
          </a:p>
        </p:txBody>
      </p:sp>
      <p:pic>
        <p:nvPicPr>
          <p:cNvPr id="12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200812" y="7702802"/>
            <a:ext cx="5867400" cy="5652128"/>
          </a:xfrm>
          <a:prstGeom prst="rect">
            <a:avLst/>
          </a:prstGeom>
        </p:spPr>
      </p:pic>
      <p:sp>
        <p:nvSpPr>
          <p:cNvPr id="13" name="object 4"/>
          <p:cNvSpPr txBox="1"/>
          <p:nvPr/>
        </p:nvSpPr>
        <p:spPr>
          <a:xfrm>
            <a:off x="18515012" y="13711429"/>
            <a:ext cx="5610435" cy="293829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40" dirty="0">
                <a:latin typeface="Arial Unicode MS"/>
                <a:cs typeface="Arial Unicode MS"/>
              </a:rPr>
              <a:t>FIGURA</a:t>
            </a:r>
            <a:r>
              <a:rPr b="1" spc="9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2.11</a:t>
            </a:r>
            <a:r>
              <a:rPr b="1" spc="105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Disposición</a:t>
            </a:r>
            <a:r>
              <a:rPr b="1" spc="105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105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un</a:t>
            </a:r>
            <a:r>
              <a:rPr b="1" spc="105" dirty="0">
                <a:latin typeface="Arial Unicode MS"/>
                <a:cs typeface="Arial Unicode MS"/>
              </a:rPr>
              <a:t> </a:t>
            </a:r>
            <a:r>
              <a:rPr lang="en-US" b="1" dirty="0" err="1" smtClean="0">
                <a:latin typeface="Arial Unicode MS"/>
                <a:cs typeface="Arial Unicode MS"/>
              </a:rPr>
              <a:t>interruptor</a:t>
            </a:r>
            <a:r>
              <a:rPr b="1" spc="105" dirty="0" smtClean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y</a:t>
            </a:r>
            <a:r>
              <a:rPr b="1" spc="105" dirty="0">
                <a:latin typeface="Arial Unicode MS"/>
                <a:cs typeface="Arial Unicode MS"/>
              </a:rPr>
              <a:t> </a:t>
            </a:r>
            <a:r>
              <a:rPr b="1" spc="-12" dirty="0">
                <a:latin typeface="Arial Unicode MS"/>
                <a:cs typeface="Arial Unicode MS"/>
              </a:rPr>
              <a:t>medio.</a:t>
            </a:r>
            <a:endParaRPr b="1" dirty="0">
              <a:latin typeface="Arial Unicode MS"/>
              <a:cs typeface="Arial Unicode MS"/>
            </a:endParaRPr>
          </a:p>
        </p:txBody>
      </p:sp>
      <p:pic>
        <p:nvPicPr>
          <p:cNvPr id="14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61612" y="8367616"/>
            <a:ext cx="7696200" cy="5218394"/>
          </a:xfrm>
          <a:prstGeom prst="rect">
            <a:avLst/>
          </a:prstGeom>
        </p:spPr>
      </p:pic>
      <p:sp>
        <p:nvSpPr>
          <p:cNvPr id="15" name="object 5"/>
          <p:cNvSpPr txBox="1"/>
          <p:nvPr/>
        </p:nvSpPr>
        <p:spPr>
          <a:xfrm>
            <a:off x="10361612" y="13732924"/>
            <a:ext cx="7010400" cy="458233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40" dirty="0">
                <a:latin typeface="Arial Unicode MS"/>
                <a:cs typeface="Arial Unicode MS"/>
              </a:rPr>
              <a:t>FIGURA</a:t>
            </a:r>
            <a:r>
              <a:rPr b="1" spc="-20" dirty="0">
                <a:latin typeface="Arial Unicode MS"/>
                <a:cs typeface="Arial Unicode MS"/>
              </a:rPr>
              <a:t> </a:t>
            </a:r>
            <a:r>
              <a:rPr b="1" spc="-26" dirty="0" smtClean="0">
                <a:latin typeface="Arial Unicode MS"/>
                <a:cs typeface="Arial Unicode MS"/>
              </a:rPr>
              <a:t>2.12</a:t>
            </a:r>
            <a:r>
              <a:rPr lang="es-ES" b="1" spc="-26" dirty="0" smtClean="0">
                <a:latin typeface="Arial Unicode MS"/>
                <a:cs typeface="Arial Unicode MS"/>
              </a:rPr>
              <a:t> </a:t>
            </a:r>
            <a:r>
              <a:rPr lang="es-ES" b="1" dirty="0" smtClean="0">
                <a:latin typeface="Arial Unicode MS"/>
                <a:cs typeface="Arial Unicode MS"/>
              </a:rPr>
              <a:t>interruptor</a:t>
            </a:r>
            <a:r>
              <a:rPr lang="es-ES" b="1" spc="138" dirty="0" smtClean="0">
                <a:latin typeface="Arial Unicode MS"/>
                <a:cs typeface="Arial Unicode MS"/>
              </a:rPr>
              <a:t> </a:t>
            </a:r>
            <a:r>
              <a:rPr lang="es-ES" b="1" dirty="0" smtClean="0">
                <a:latin typeface="Arial Unicode MS"/>
                <a:cs typeface="Arial Unicode MS"/>
              </a:rPr>
              <a:t>doble,</a:t>
            </a:r>
            <a:r>
              <a:rPr lang="es-ES" b="1" spc="144" dirty="0" smtClean="0">
                <a:latin typeface="Arial Unicode MS"/>
                <a:cs typeface="Arial Unicode MS"/>
              </a:rPr>
              <a:t> </a:t>
            </a:r>
            <a:r>
              <a:rPr lang="es-ES" b="1" dirty="0" smtClean="0">
                <a:latin typeface="Arial Unicode MS"/>
                <a:cs typeface="Arial Unicode MS"/>
              </a:rPr>
              <a:t>disposición</a:t>
            </a:r>
            <a:r>
              <a:rPr lang="es-ES" b="1" spc="138" dirty="0" smtClean="0">
                <a:latin typeface="Arial Unicode MS"/>
                <a:cs typeface="Arial Unicode MS"/>
              </a:rPr>
              <a:t> </a:t>
            </a:r>
            <a:r>
              <a:rPr lang="es-ES" b="1" dirty="0" smtClean="0">
                <a:latin typeface="Arial Unicode MS"/>
                <a:cs typeface="Arial Unicode MS"/>
              </a:rPr>
              <a:t>de</a:t>
            </a:r>
            <a:r>
              <a:rPr lang="es-ES" b="1" spc="144" dirty="0" smtClean="0">
                <a:latin typeface="Arial Unicode MS"/>
                <a:cs typeface="Arial Unicode MS"/>
              </a:rPr>
              <a:t> </a:t>
            </a:r>
            <a:r>
              <a:rPr lang="es-ES" b="1" dirty="0" smtClean="0">
                <a:latin typeface="Arial Unicode MS"/>
                <a:cs typeface="Arial Unicode MS"/>
              </a:rPr>
              <a:t>doble</a:t>
            </a:r>
            <a:r>
              <a:rPr lang="es-ES" b="1" spc="138" dirty="0" smtClean="0">
                <a:latin typeface="Arial Unicode MS"/>
                <a:cs typeface="Arial Unicode MS"/>
              </a:rPr>
              <a:t> </a:t>
            </a:r>
            <a:r>
              <a:rPr lang="es-ES" b="1" dirty="0" smtClean="0">
                <a:latin typeface="Arial Unicode MS"/>
                <a:cs typeface="Arial Unicode MS"/>
              </a:rPr>
              <a:t>barra</a:t>
            </a:r>
            <a:r>
              <a:rPr lang="es-ES" b="1" spc="144" dirty="0" smtClean="0">
                <a:latin typeface="Arial Unicode MS"/>
                <a:cs typeface="Arial Unicode MS"/>
              </a:rPr>
              <a:t> </a:t>
            </a:r>
            <a:r>
              <a:rPr lang="es-ES" b="1" spc="-12" dirty="0" smtClean="0">
                <a:latin typeface="Arial Unicode MS"/>
                <a:cs typeface="Arial Unicode MS"/>
              </a:rPr>
              <a:t>colectora.</a:t>
            </a:r>
            <a:endParaRPr lang="es-ES" b="1" dirty="0" smtClean="0">
              <a:latin typeface="Arial Unicode MS"/>
              <a:cs typeface="Arial Unicode MS"/>
            </a:endParaRPr>
          </a:p>
          <a:p>
            <a:pPr marL="16666">
              <a:spcBef>
                <a:spcPts val="131"/>
              </a:spcBef>
            </a:pPr>
            <a:endParaRPr sz="985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2638" y="494506"/>
            <a:ext cx="24585573" cy="6233916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 algn="just">
              <a:spcBef>
                <a:spcPts val="131"/>
              </a:spcBef>
            </a:pPr>
            <a:r>
              <a:rPr sz="2800" b="1" dirty="0">
                <a:latin typeface="Arial Unicode MS"/>
                <a:cs typeface="Arial Unicode MS"/>
              </a:rPr>
              <a:t>2.3.7</a:t>
            </a:r>
            <a:r>
              <a:rPr sz="2800" b="1" spc="111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Disposición</a:t>
            </a:r>
            <a:r>
              <a:rPr sz="2800" b="1" spc="118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111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esquinas</a:t>
            </a:r>
            <a:r>
              <a:rPr sz="2800" b="1" spc="111" dirty="0">
                <a:latin typeface="Arial Unicode MS"/>
                <a:cs typeface="Arial Unicode MS"/>
              </a:rPr>
              <a:t> </a:t>
            </a:r>
            <a:r>
              <a:rPr sz="2800" b="1" dirty="0">
                <a:latin typeface="Arial Unicode MS"/>
                <a:cs typeface="Arial Unicode MS"/>
              </a:rPr>
              <a:t>de</a:t>
            </a:r>
            <a:r>
              <a:rPr sz="2800" b="1" spc="118" dirty="0">
                <a:latin typeface="Arial Unicode MS"/>
                <a:cs typeface="Arial Unicode MS"/>
              </a:rPr>
              <a:t> </a:t>
            </a:r>
            <a:r>
              <a:rPr sz="2800" b="1" dirty="0" err="1">
                <a:latin typeface="Arial Unicode MS"/>
                <a:cs typeface="Arial Unicode MS"/>
              </a:rPr>
              <a:t>malla</a:t>
            </a:r>
            <a:r>
              <a:rPr sz="2800" b="1" spc="111" dirty="0">
                <a:latin typeface="Arial Unicode MS"/>
                <a:cs typeface="Arial Unicode MS"/>
              </a:rPr>
              <a:t> </a:t>
            </a:r>
            <a:r>
              <a:rPr sz="2800" b="1" spc="-12" dirty="0" err="1">
                <a:latin typeface="Arial Unicode MS"/>
                <a:cs typeface="Arial Unicode MS"/>
              </a:rPr>
              <a:t>interconectadas</a:t>
            </a:r>
            <a:endParaRPr lang="es-AR" sz="2800" b="1" spc="-12" dirty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endParaRPr sz="2800" b="1" dirty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16"/>
              </a:spcBef>
            </a:pPr>
            <a:r>
              <a:rPr sz="2800" dirty="0">
                <a:latin typeface="Arial Unicode MS"/>
                <a:cs typeface="Arial Unicode MS"/>
              </a:rPr>
              <a:t>Un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esquema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esquinas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de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malla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interconectadas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brinda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la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máxima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seguridad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contra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fallas</a:t>
            </a:r>
            <a:r>
              <a:rPr sz="2800" spc="125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en</a:t>
            </a:r>
            <a:r>
              <a:rPr sz="2800" spc="131" dirty="0">
                <a:latin typeface="Arial Unicode MS"/>
                <a:cs typeface="Arial Unicode MS"/>
              </a:rPr>
              <a:t> </a:t>
            </a:r>
            <a:r>
              <a:rPr sz="2800" spc="-33" dirty="0">
                <a:latin typeface="Arial Unicode MS"/>
                <a:cs typeface="Arial Unicode MS"/>
              </a:rPr>
              <a:t>las</a:t>
            </a:r>
            <a:r>
              <a:rPr sz="2800" spc="263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barras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colectoras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latin typeface="Arial Unicode MS"/>
                <a:cs typeface="Arial Unicode MS"/>
              </a:rPr>
              <a:t>(ver</a:t>
            </a:r>
            <a:r>
              <a:rPr sz="2800" spc="111" dirty="0">
                <a:latin typeface="Arial Unicode MS"/>
                <a:cs typeface="Arial Unicode MS"/>
              </a:rPr>
              <a:t> </a:t>
            </a:r>
            <a:r>
              <a:rPr sz="2800" dirty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sz="2800" spc="111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2.13</a:t>
            </a:r>
            <a:r>
              <a:rPr sz="2800" spc="-12" dirty="0">
                <a:latin typeface="Arial Unicode MS"/>
                <a:cs typeface="Arial Unicode MS"/>
              </a:rPr>
              <a:t>).</a:t>
            </a:r>
            <a:endParaRPr lang="es-AR" sz="2800" spc="-12" dirty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16"/>
              </a:spcBef>
            </a:pPr>
            <a:endParaRPr lang="es-AR" sz="2800" spc="-12" dirty="0">
              <a:latin typeface="Arial Unicode MS"/>
              <a:cs typeface="Arial Unicode MS"/>
            </a:endParaRPr>
          </a:p>
          <a:p>
            <a:pPr marL="16666" algn="just">
              <a:spcBef>
                <a:spcPts val="131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2.4</a:t>
            </a:r>
            <a:r>
              <a:rPr lang="es-AR" sz="2800" b="1" spc="-7" dirty="0">
                <a:latin typeface="Arial Unicode MS"/>
                <a:cs typeface="Arial Unicode MS"/>
              </a:rPr>
              <a:t> </a:t>
            </a:r>
            <a:r>
              <a:rPr lang="es-AR" sz="2800" b="1" spc="-59" dirty="0">
                <a:latin typeface="Arial Unicode MS"/>
                <a:cs typeface="Arial Unicode MS"/>
              </a:rPr>
              <a:t>INTERRUPTORES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52" dirty="0">
                <a:latin typeface="Arial Unicode MS"/>
                <a:cs typeface="Arial Unicode MS"/>
              </a:rPr>
              <a:t>DE</a:t>
            </a:r>
            <a:r>
              <a:rPr lang="es-AR" sz="2800" b="1" spc="-7" dirty="0">
                <a:latin typeface="Arial Unicode MS"/>
                <a:cs typeface="Arial Unicode MS"/>
              </a:rPr>
              <a:t> </a:t>
            </a:r>
            <a:r>
              <a:rPr lang="es-AR" sz="2800" b="1" spc="-46" dirty="0">
                <a:latin typeface="Arial Unicode MS"/>
                <a:cs typeface="Arial Unicode MS"/>
              </a:rPr>
              <a:t>ROTURA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52" dirty="0">
                <a:latin typeface="Arial Unicode MS"/>
                <a:cs typeface="Arial Unicode MS"/>
              </a:rPr>
              <a:t>DE</a:t>
            </a:r>
            <a:r>
              <a:rPr lang="es-AR" sz="2800" b="1" spc="-7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CARGA</a:t>
            </a:r>
          </a:p>
          <a:p>
            <a:pPr marL="16666" algn="just">
              <a:spcBef>
                <a:spcPts val="131"/>
              </a:spcBef>
            </a:pPr>
            <a:endParaRPr lang="es-AR" sz="2800" b="1" dirty="0" smtClean="0">
              <a:latin typeface="Arial Unicode MS"/>
              <a:cs typeface="Arial Unicode MS"/>
            </a:endParaRPr>
          </a:p>
          <a:p>
            <a:pPr marL="16666" marR="6666" algn="just">
              <a:spcBef>
                <a:spcPts val="780"/>
              </a:spcBef>
            </a:pPr>
            <a:r>
              <a:rPr lang="es-AR" sz="2800" spc="-12" dirty="0">
                <a:latin typeface="Arial Unicode MS"/>
                <a:cs typeface="Arial Unicode MS"/>
              </a:rPr>
              <a:t>En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sistemas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distribución,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utilizan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hasta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33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err="1" smtClean="0">
                <a:latin typeface="Arial Unicode MS"/>
                <a:cs typeface="Arial Unicode MS"/>
              </a:rPr>
              <a:t>kV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9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encender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cargas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86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condiciones</a:t>
            </a:r>
            <a:r>
              <a:rPr lang="es-AR" sz="2800" spc="26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normales</a:t>
            </a:r>
            <a:r>
              <a:rPr lang="es-AR" sz="2800" spc="20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20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funcionamiento.</a:t>
            </a:r>
            <a:r>
              <a:rPr lang="es-AR" sz="2800" spc="20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Estos</a:t>
            </a:r>
            <a:r>
              <a:rPr lang="es-AR" sz="2800" spc="20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interruptores</a:t>
            </a:r>
            <a:r>
              <a:rPr lang="es-AR" sz="2800" spc="21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20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pueden</a:t>
            </a:r>
            <a:r>
              <a:rPr lang="es-AR" sz="2800" spc="20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utilizar</a:t>
            </a:r>
            <a:r>
              <a:rPr lang="es-AR" sz="2800" spc="20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para</a:t>
            </a:r>
            <a:r>
              <a:rPr lang="es-AR" sz="2800" spc="20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hacer</a:t>
            </a:r>
            <a:r>
              <a:rPr lang="es-AR" sz="2800" spc="21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corriente</a:t>
            </a:r>
            <a:r>
              <a:rPr lang="es-AR" sz="2800" spc="204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de</a:t>
            </a:r>
            <a:r>
              <a:rPr lang="es-AR" sz="2800" spc="26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cortocircuito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pero</a:t>
            </a:r>
            <a:r>
              <a:rPr lang="es-AR" sz="2800" spc="19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no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frenar</a:t>
            </a:r>
            <a:r>
              <a:rPr lang="es-AR" sz="2800" spc="19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90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corrientes</a:t>
            </a:r>
            <a:r>
              <a:rPr lang="es-AR" sz="2800" spc="184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90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cortocircuito.</a:t>
            </a:r>
          </a:p>
          <a:p>
            <a:pPr marL="16666" marR="6666" algn="just">
              <a:spcBef>
                <a:spcPts val="780"/>
              </a:spcBef>
            </a:pPr>
            <a:endParaRPr lang="es-AR" sz="2800" spc="-12" dirty="0">
              <a:latin typeface="Arial Unicode MS"/>
              <a:cs typeface="Arial Unicode MS"/>
            </a:endParaRPr>
          </a:p>
          <a:p>
            <a:pPr marL="15833" lvl="1" algn="just">
              <a:spcBef>
                <a:spcPts val="131"/>
              </a:spcBef>
              <a:tabLst>
                <a:tab pos="267480" algn="l"/>
              </a:tabLst>
            </a:pPr>
            <a:r>
              <a:rPr lang="es-AR" sz="2800" b="1" spc="-46" dirty="0">
                <a:latin typeface="Arial Unicode MS"/>
                <a:cs typeface="Arial Unicode MS"/>
              </a:rPr>
              <a:t>2.5 CONMUTADORES</a:t>
            </a:r>
            <a:r>
              <a:rPr lang="es-AR" sz="2800" b="1" spc="-7" dirty="0">
                <a:latin typeface="Arial Unicode MS"/>
                <a:cs typeface="Arial Unicode MS"/>
              </a:rPr>
              <a:t> </a:t>
            </a:r>
            <a:r>
              <a:rPr lang="es-AR" sz="2800" b="1" spc="-46" dirty="0">
                <a:latin typeface="Arial Unicode MS"/>
                <a:cs typeface="Arial Unicode MS"/>
              </a:rPr>
              <a:t>EN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72" dirty="0">
                <a:latin typeface="Arial Unicode MS"/>
                <a:cs typeface="Arial Unicode MS"/>
              </a:rPr>
              <a:t>ESTACIONES</a:t>
            </a:r>
            <a:r>
              <a:rPr lang="es-AR" sz="2800" b="1" dirty="0" smtClean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GENERADORAS</a:t>
            </a:r>
            <a:endParaRPr lang="es-AR" sz="2800" b="1" dirty="0" smtClean="0">
              <a:latin typeface="Arial Unicode MS"/>
              <a:cs typeface="Arial Unicode MS"/>
            </a:endParaRPr>
          </a:p>
          <a:p>
            <a:pPr marL="329976" lvl="2" indent="-314143" algn="just">
              <a:spcBef>
                <a:spcPts val="1260"/>
              </a:spcBef>
              <a:buAutoNum type="arabicPeriod"/>
              <a:tabLst>
                <a:tab pos="330809" algn="l"/>
              </a:tabLst>
            </a:pPr>
            <a:r>
              <a:rPr lang="es-AR" sz="2800" dirty="0" smtClean="0">
                <a:latin typeface="Arial Unicode MS"/>
                <a:cs typeface="Arial Unicode MS"/>
              </a:rPr>
              <a:t>Esquemas</a:t>
            </a:r>
            <a:r>
              <a:rPr lang="es-AR" sz="2800" spc="13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dirty="0" err="1" smtClean="0">
                <a:latin typeface="Arial Unicode MS"/>
                <a:cs typeface="Arial Unicode MS"/>
              </a:rPr>
              <a:t>aparamenta</a:t>
            </a:r>
            <a:r>
              <a:rPr lang="es-AR" sz="2800" spc="138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principal</a:t>
            </a:r>
            <a:endParaRPr lang="es-AR" sz="2800" dirty="0" smtClean="0">
              <a:latin typeface="Arial Unicode MS"/>
              <a:cs typeface="Arial Unicode MS"/>
            </a:endParaRPr>
          </a:p>
          <a:p>
            <a:pPr algn="just">
              <a:spcBef>
                <a:spcPts val="91"/>
              </a:spcBef>
            </a:pPr>
            <a:endParaRPr lang="es-AR" sz="2800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7"/>
              </a:spcBef>
            </a:pPr>
            <a:r>
              <a:rPr lang="es-AR" sz="2800" spc="-40" dirty="0">
                <a:latin typeface="Arial Unicode MS"/>
                <a:cs typeface="Arial Unicode MS"/>
              </a:rPr>
              <a:t>El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método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clásico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conexiones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del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generador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refiere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</a:t>
            </a:r>
            <a:r>
              <a:rPr lang="es-AR" sz="2800" spc="111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111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solidFill>
                  <a:srgbClr val="007FAC"/>
                </a:solidFill>
                <a:latin typeface="Arial Unicode MS"/>
                <a:cs typeface="Arial Unicode MS"/>
              </a:rPr>
              <a:t>2.14</a:t>
            </a:r>
            <a:r>
              <a:rPr lang="es-AR" sz="2800" spc="-12" dirty="0">
                <a:latin typeface="Arial Unicode MS"/>
                <a:cs typeface="Arial Unicode MS"/>
              </a:rPr>
              <a:t>.</a:t>
            </a:r>
          </a:p>
        </p:txBody>
      </p:sp>
      <p:pic>
        <p:nvPicPr>
          <p:cNvPr id="9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2812" y="6971506"/>
            <a:ext cx="11734800" cy="6586483"/>
          </a:xfrm>
          <a:prstGeom prst="rect">
            <a:avLst/>
          </a:prstGeom>
        </p:spPr>
      </p:pic>
      <p:sp>
        <p:nvSpPr>
          <p:cNvPr id="10" name="object 7"/>
          <p:cNvSpPr txBox="1"/>
          <p:nvPr/>
        </p:nvSpPr>
        <p:spPr>
          <a:xfrm>
            <a:off x="3351212" y="13600906"/>
            <a:ext cx="5410200" cy="458233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40" dirty="0">
                <a:latin typeface="Arial Unicode MS"/>
                <a:cs typeface="Arial Unicode MS"/>
              </a:rPr>
              <a:t>FIGURA</a:t>
            </a:r>
            <a:r>
              <a:rPr b="1" spc="-20" dirty="0">
                <a:latin typeface="Arial Unicode MS"/>
                <a:cs typeface="Arial Unicode MS"/>
              </a:rPr>
              <a:t> </a:t>
            </a:r>
            <a:r>
              <a:rPr b="1" spc="-26" dirty="0" smtClean="0">
                <a:latin typeface="Arial Unicode MS"/>
                <a:cs typeface="Arial Unicode MS"/>
              </a:rPr>
              <a:t>2.13</a:t>
            </a:r>
            <a:r>
              <a:rPr lang="es-ES" b="1" spc="-26" dirty="0" smtClean="0">
                <a:latin typeface="Arial Unicode MS"/>
                <a:cs typeface="Arial Unicode MS"/>
              </a:rPr>
              <a:t> </a:t>
            </a:r>
            <a:r>
              <a:rPr lang="es-ES" b="1" dirty="0" smtClean="0">
                <a:latin typeface="Arial Unicode MS"/>
                <a:cs typeface="Arial Unicode MS"/>
              </a:rPr>
              <a:t>Disposición</a:t>
            </a:r>
            <a:r>
              <a:rPr lang="es-ES" b="1" spc="46" dirty="0" smtClean="0">
                <a:latin typeface="Arial Unicode MS"/>
                <a:cs typeface="Arial Unicode MS"/>
              </a:rPr>
              <a:t> </a:t>
            </a:r>
            <a:r>
              <a:rPr lang="es-ES" b="1" dirty="0" smtClean="0">
                <a:latin typeface="Arial Unicode MS"/>
                <a:cs typeface="Arial Unicode MS"/>
              </a:rPr>
              <a:t>de</a:t>
            </a:r>
            <a:r>
              <a:rPr lang="es-ES" b="1" spc="52" dirty="0" smtClean="0">
                <a:latin typeface="Arial Unicode MS"/>
                <a:cs typeface="Arial Unicode MS"/>
              </a:rPr>
              <a:t> </a:t>
            </a:r>
            <a:r>
              <a:rPr lang="es-ES" b="1" dirty="0" smtClean="0">
                <a:latin typeface="Arial Unicode MS"/>
                <a:cs typeface="Arial Unicode MS"/>
              </a:rPr>
              <a:t>las</a:t>
            </a:r>
            <a:r>
              <a:rPr lang="es-ES" b="1" spc="52" dirty="0" smtClean="0">
                <a:latin typeface="Arial Unicode MS"/>
                <a:cs typeface="Arial Unicode MS"/>
              </a:rPr>
              <a:t> </a:t>
            </a:r>
            <a:r>
              <a:rPr lang="es-ES" b="1" dirty="0" smtClean="0">
                <a:latin typeface="Arial Unicode MS"/>
                <a:cs typeface="Arial Unicode MS"/>
              </a:rPr>
              <a:t>esquinas</a:t>
            </a:r>
            <a:r>
              <a:rPr lang="es-ES" b="1" spc="46" dirty="0" smtClean="0">
                <a:latin typeface="Arial Unicode MS"/>
                <a:cs typeface="Arial Unicode MS"/>
              </a:rPr>
              <a:t> </a:t>
            </a:r>
            <a:r>
              <a:rPr lang="es-ES" b="1" dirty="0" smtClean="0">
                <a:latin typeface="Arial Unicode MS"/>
                <a:cs typeface="Arial Unicode MS"/>
              </a:rPr>
              <a:t>de</a:t>
            </a:r>
            <a:r>
              <a:rPr lang="es-ES" b="1" spc="52" dirty="0" smtClean="0">
                <a:latin typeface="Arial Unicode MS"/>
                <a:cs typeface="Arial Unicode MS"/>
              </a:rPr>
              <a:t> </a:t>
            </a:r>
            <a:r>
              <a:rPr lang="es-ES" b="1" spc="-12" dirty="0" smtClean="0">
                <a:latin typeface="Arial Unicode MS"/>
                <a:cs typeface="Arial Unicode MS"/>
              </a:rPr>
              <a:t>malla.</a:t>
            </a:r>
            <a:endParaRPr lang="es-ES" b="1" dirty="0" smtClean="0">
              <a:latin typeface="Arial Unicode MS"/>
              <a:cs typeface="Arial Unicode MS"/>
            </a:endParaRPr>
          </a:p>
          <a:p>
            <a:pPr marL="16666">
              <a:spcBef>
                <a:spcPts val="131"/>
              </a:spcBef>
            </a:pPr>
            <a:endParaRPr sz="985" dirty="0">
              <a:latin typeface="Arial Unicode MS"/>
              <a:cs typeface="Arial Unicode MS"/>
            </a:endParaRPr>
          </a:p>
        </p:txBody>
      </p:sp>
      <p:pic>
        <p:nvPicPr>
          <p:cNvPr id="1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33413" y="4380706"/>
            <a:ext cx="11734798" cy="8915399"/>
          </a:xfrm>
          <a:prstGeom prst="rect">
            <a:avLst/>
          </a:prstGeom>
        </p:spPr>
      </p:pic>
      <p:sp>
        <p:nvSpPr>
          <p:cNvPr id="13" name="object 5"/>
          <p:cNvSpPr txBox="1"/>
          <p:nvPr/>
        </p:nvSpPr>
        <p:spPr>
          <a:xfrm>
            <a:off x="14933612" y="13456117"/>
            <a:ext cx="7322992" cy="293829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33" dirty="0">
                <a:latin typeface="Arial Unicode MS"/>
                <a:cs typeface="Arial Unicode MS"/>
              </a:rPr>
              <a:t>FIGURA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2.14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Sistema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clásico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(antiguo)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conexión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spc="-12" dirty="0">
                <a:latin typeface="Arial Unicode MS"/>
                <a:cs typeface="Arial Unicode MS"/>
              </a:rPr>
              <a:t>generador.</a:t>
            </a:r>
            <a:endParaRPr b="1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46272" y="494506"/>
            <a:ext cx="24621940" cy="443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2.5.2 </a:t>
            </a:r>
            <a:r>
              <a:rPr lang="es-AR" sz="28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Aparamenta</a:t>
            </a:r>
            <a:r>
              <a:rPr lang="es-AR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s-AR" sz="28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auxiliar</a:t>
            </a:r>
          </a:p>
          <a:p>
            <a:pPr algn="just"/>
            <a:endParaRPr lang="es-AR" sz="28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s-AR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2.5.2.1 Sistema unitario de </a:t>
            </a:r>
            <a:r>
              <a:rPr lang="es-AR" sz="28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generador</a:t>
            </a:r>
          </a:p>
          <a:p>
            <a:pPr algn="just"/>
            <a:endParaRPr lang="es-AR" sz="2800" dirty="0"/>
          </a:p>
          <a:p>
            <a:pPr algn="just"/>
            <a:r>
              <a:rPr lang="es-AR" sz="2800" dirty="0"/>
              <a:t>Sistema de unidad de conexiones del generador (esquema sin CB para </a:t>
            </a:r>
            <a:r>
              <a:rPr lang="es-AR" sz="2800" dirty="0" smtClean="0"/>
              <a:t>generador). Ver Figura </a:t>
            </a:r>
            <a:r>
              <a:rPr lang="es-AR" sz="2800" dirty="0"/>
              <a:t>2.15</a:t>
            </a:r>
            <a:r>
              <a:rPr lang="es-AR" sz="2800" dirty="0" smtClean="0"/>
              <a:t>.</a:t>
            </a:r>
          </a:p>
          <a:p>
            <a:pPr algn="just"/>
            <a:endParaRPr lang="es-AR" sz="2800" dirty="0" smtClean="0">
              <a:latin typeface="Arial Unicode MS"/>
              <a:cs typeface="Arial Unicode MS"/>
            </a:endParaRPr>
          </a:p>
          <a:p>
            <a:pPr marL="16666" algn="just">
              <a:spcBef>
                <a:spcPts val="7"/>
              </a:spcBef>
            </a:pPr>
            <a:r>
              <a:rPr lang="es-AR" sz="2800" b="1" dirty="0" smtClean="0">
                <a:latin typeface="Arial Unicode MS"/>
                <a:cs typeface="Arial Unicode MS"/>
              </a:rPr>
              <a:t>2.5.2.2</a:t>
            </a:r>
            <a:r>
              <a:rPr lang="es-AR" sz="2800" b="1" spc="190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Esquema</a:t>
            </a:r>
            <a:r>
              <a:rPr lang="es-AR" sz="2800" b="1" spc="190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unitario</a:t>
            </a:r>
            <a:r>
              <a:rPr lang="es-AR" sz="2800" b="1" spc="190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que</a:t>
            </a:r>
            <a:r>
              <a:rPr lang="es-AR" sz="2800" b="1" spc="190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emplea</a:t>
            </a:r>
            <a:r>
              <a:rPr lang="es-AR" sz="2800" b="1" spc="190" dirty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interruptor</a:t>
            </a:r>
            <a:r>
              <a:rPr lang="es-AR" sz="2800" b="1" spc="190" dirty="0" smtClean="0">
                <a:latin typeface="Arial Unicode MS"/>
                <a:cs typeface="Arial Unicode MS"/>
              </a:rPr>
              <a:t> </a:t>
            </a:r>
            <a:r>
              <a:rPr lang="es-AR" sz="2800" b="1" dirty="0" smtClean="0">
                <a:latin typeface="Arial Unicode MS"/>
                <a:cs typeface="Arial Unicode MS"/>
              </a:rPr>
              <a:t>de</a:t>
            </a:r>
            <a:r>
              <a:rPr lang="es-AR" sz="2800" b="1" spc="190" dirty="0">
                <a:latin typeface="Arial Unicode MS"/>
                <a:cs typeface="Arial Unicode MS"/>
              </a:rPr>
              <a:t> </a:t>
            </a:r>
            <a:r>
              <a:rPr lang="es-AR" sz="2800" b="1" spc="-12" dirty="0">
                <a:latin typeface="Arial Unicode MS"/>
                <a:cs typeface="Arial Unicode MS"/>
              </a:rPr>
              <a:t>generador</a:t>
            </a:r>
          </a:p>
          <a:p>
            <a:pPr marL="16666" algn="just">
              <a:spcBef>
                <a:spcPts val="7"/>
              </a:spcBef>
            </a:pPr>
            <a:endParaRPr lang="es-AR" sz="2800" dirty="0" smtClean="0">
              <a:latin typeface="Arial Unicode MS"/>
              <a:cs typeface="Arial Unicode MS"/>
            </a:endParaRPr>
          </a:p>
          <a:p>
            <a:pPr marL="16666" marR="6666" indent="-833" algn="just">
              <a:spcBef>
                <a:spcPts val="315"/>
              </a:spcBef>
            </a:pPr>
            <a:r>
              <a:rPr lang="es-AR" sz="2800" dirty="0" smtClean="0">
                <a:latin typeface="Arial Unicode MS"/>
                <a:cs typeface="Arial Unicode MS"/>
              </a:rPr>
              <a:t>Esquema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unidad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emplea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interruptor</a:t>
            </a:r>
            <a:r>
              <a:rPr lang="es-AR" sz="2800" spc="105" dirty="0" smtClean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generador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como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muestra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Figura</a:t>
            </a:r>
            <a:r>
              <a:rPr lang="es-AR" sz="2800" spc="99" dirty="0">
                <a:solidFill>
                  <a:srgbClr val="007FAC"/>
                </a:solidFill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solidFill>
                  <a:srgbClr val="007FAC"/>
                </a:solidFill>
                <a:latin typeface="Arial Unicode MS"/>
                <a:cs typeface="Arial Unicode MS"/>
              </a:rPr>
              <a:t>2.16</a:t>
            </a:r>
            <a:r>
              <a:rPr lang="es-AR" sz="2800" dirty="0" smtClean="0">
                <a:latin typeface="Arial Unicode MS"/>
                <a:cs typeface="Arial Unicode MS"/>
              </a:rPr>
              <a:t>,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tenga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en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cuenta</a:t>
            </a:r>
            <a:r>
              <a:rPr lang="es-AR" sz="2800" spc="26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que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transformador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estación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no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se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utiliza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y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el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arranque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los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auxiliares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105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unidad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generadora</a:t>
            </a:r>
            <a:r>
              <a:rPr lang="es-AR" sz="2800" spc="99" dirty="0">
                <a:latin typeface="Arial Unicode MS"/>
                <a:cs typeface="Arial Unicode MS"/>
              </a:rPr>
              <a:t> </a:t>
            </a:r>
            <a:r>
              <a:rPr lang="es-AR" sz="2800" spc="-33" dirty="0">
                <a:latin typeface="Arial Unicode MS"/>
                <a:cs typeface="Arial Unicode MS"/>
              </a:rPr>
              <a:t>se</a:t>
            </a:r>
            <a:r>
              <a:rPr lang="es-AR" sz="2800" spc="263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realiza</a:t>
            </a:r>
            <a:r>
              <a:rPr lang="es-AR" sz="2800" spc="59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través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la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barra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colectora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de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dirty="0" smtClean="0">
                <a:latin typeface="Arial Unicode MS"/>
                <a:cs typeface="Arial Unicode MS"/>
              </a:rPr>
              <a:t>alta</a:t>
            </a:r>
            <a:r>
              <a:rPr lang="es-AR" sz="2800" spc="66" dirty="0">
                <a:latin typeface="Arial Unicode MS"/>
                <a:cs typeface="Arial Unicode MS"/>
              </a:rPr>
              <a:t> </a:t>
            </a:r>
            <a:r>
              <a:rPr lang="es-AR" sz="2800" spc="-12" dirty="0">
                <a:latin typeface="Arial Unicode MS"/>
                <a:cs typeface="Arial Unicode MS"/>
              </a:rPr>
              <a:t>tensión.</a:t>
            </a:r>
            <a:endParaRPr lang="es-AR" sz="2800" dirty="0">
              <a:latin typeface="Arial Unicode MS"/>
              <a:cs typeface="Arial Unicode MS"/>
            </a:endParaRPr>
          </a:p>
        </p:txBody>
      </p:sp>
      <p:sp>
        <p:nvSpPr>
          <p:cNvPr id="23" name="object 18"/>
          <p:cNvSpPr txBox="1"/>
          <p:nvPr/>
        </p:nvSpPr>
        <p:spPr>
          <a:xfrm>
            <a:off x="4443122" y="13296106"/>
            <a:ext cx="4676263" cy="570828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33" dirty="0">
                <a:latin typeface="Arial Unicode MS"/>
                <a:cs typeface="Arial Unicode MS"/>
              </a:rPr>
              <a:t>FIGURA</a:t>
            </a:r>
            <a:r>
              <a:rPr b="1" spc="52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2.15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Sistema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unidad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conexión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59" dirty="0">
                <a:latin typeface="Arial Unicode MS"/>
                <a:cs typeface="Arial Unicode MS"/>
              </a:rPr>
              <a:t> </a:t>
            </a:r>
            <a:r>
              <a:rPr b="1" spc="-12" dirty="0">
                <a:latin typeface="Arial Unicode MS"/>
                <a:cs typeface="Arial Unicode MS"/>
              </a:rPr>
              <a:t>generador.</a:t>
            </a:r>
            <a:endParaRPr b="1" dirty="0">
              <a:latin typeface="Arial Unicode MS"/>
              <a:cs typeface="Arial Unicode MS"/>
            </a:endParaRPr>
          </a:p>
        </p:txBody>
      </p:sp>
      <p:sp>
        <p:nvSpPr>
          <p:cNvPr id="36" name="object 13"/>
          <p:cNvSpPr txBox="1"/>
          <p:nvPr/>
        </p:nvSpPr>
        <p:spPr>
          <a:xfrm>
            <a:off x="18591212" y="13290286"/>
            <a:ext cx="5393007" cy="762740"/>
          </a:xfrm>
          <a:prstGeom prst="rect">
            <a:avLst/>
          </a:prstGeom>
        </p:spPr>
        <p:txBody>
          <a:bodyPr vert="horz" wrap="square" lIns="0" tIns="16667" rIns="0" bIns="0" rtlCol="0">
            <a:spAutoFit/>
          </a:bodyPr>
          <a:lstStyle/>
          <a:p>
            <a:pPr marL="16666">
              <a:spcBef>
                <a:spcPts val="131"/>
              </a:spcBef>
            </a:pPr>
            <a:r>
              <a:rPr b="1" spc="-33" dirty="0">
                <a:latin typeface="Arial Unicode MS"/>
                <a:cs typeface="Arial Unicode MS"/>
              </a:rPr>
              <a:t>FIGURA</a:t>
            </a:r>
            <a:r>
              <a:rPr b="1" spc="8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2.16</a:t>
            </a:r>
            <a:r>
              <a:rPr b="1" spc="8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Esquema</a:t>
            </a:r>
            <a:r>
              <a:rPr b="1" spc="91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8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unidad</a:t>
            </a:r>
            <a:r>
              <a:rPr b="1" spc="86" dirty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que</a:t>
            </a:r>
            <a:r>
              <a:rPr b="1" spc="91" dirty="0">
                <a:latin typeface="Arial Unicode MS"/>
                <a:cs typeface="Arial Unicode MS"/>
              </a:rPr>
              <a:t> </a:t>
            </a:r>
            <a:r>
              <a:rPr b="1" dirty="0" err="1">
                <a:latin typeface="Arial Unicode MS"/>
                <a:cs typeface="Arial Unicode MS"/>
              </a:rPr>
              <a:t>emplea</a:t>
            </a:r>
            <a:r>
              <a:rPr b="1" spc="86" dirty="0">
                <a:latin typeface="Arial Unicode MS"/>
                <a:cs typeface="Arial Unicode MS"/>
              </a:rPr>
              <a:t> </a:t>
            </a:r>
            <a:r>
              <a:rPr lang="en-US" b="1" dirty="0" err="1" smtClean="0">
                <a:latin typeface="Arial Unicode MS"/>
                <a:cs typeface="Arial Unicode MS"/>
              </a:rPr>
              <a:t>interruptor</a:t>
            </a:r>
            <a:r>
              <a:rPr b="1" spc="91" dirty="0" smtClean="0">
                <a:latin typeface="Arial Unicode MS"/>
                <a:cs typeface="Arial Unicode MS"/>
              </a:rPr>
              <a:t> </a:t>
            </a:r>
            <a:r>
              <a:rPr b="1" dirty="0">
                <a:latin typeface="Arial Unicode MS"/>
                <a:cs typeface="Arial Unicode MS"/>
              </a:rPr>
              <a:t>de</a:t>
            </a:r>
            <a:r>
              <a:rPr b="1" spc="86" dirty="0">
                <a:latin typeface="Arial Unicode MS"/>
                <a:cs typeface="Arial Unicode MS"/>
              </a:rPr>
              <a:t> </a:t>
            </a:r>
            <a:r>
              <a:rPr b="1" spc="-12" dirty="0">
                <a:latin typeface="Arial Unicode MS"/>
                <a:cs typeface="Arial Unicode MS"/>
              </a:rPr>
              <a:t>generador.</a:t>
            </a:r>
            <a:endParaRPr b="1" dirty="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1247" dirty="0">
              <a:latin typeface="Arial Unicode MS"/>
              <a:cs typeface="Arial Unicode M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3" y="5676106"/>
            <a:ext cx="11983772" cy="73914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4812" y="5676106"/>
            <a:ext cx="11963400" cy="7396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824</TotalTime>
  <Words>1788</Words>
  <Application>Microsoft Office PowerPoint</Application>
  <PresentationFormat>Personalizado</PresentationFormat>
  <Paragraphs>167</Paragraphs>
  <Slides>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Calibri</vt:lpstr>
      <vt:lpstr>Arial</vt:lpstr>
      <vt:lpstr>Arial Unicode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>Practical Power System and Protective Relays Commissioning, (2019) i-iii. doi:10.1016/B978-0-12-816858-5.00052-6</dc:subject>
  <dc:creator>Marita</dc:creator>
  <cp:lastModifiedBy>Marita</cp:lastModifiedBy>
  <cp:revision>70</cp:revision>
  <dcterms:created xsi:type="dcterms:W3CDTF">2021-12-23T02:22:25Z</dcterms:created>
  <dcterms:modified xsi:type="dcterms:W3CDTF">2023-04-08T12:32:45Z</dcterms:modified>
</cp:coreProperties>
</file>